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1" d="100"/>
          <a:sy n="101" d="100"/>
        </p:scale>
        <p:origin x="462" y="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669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Добре дошли на разширения урок по филателия! Днес минаваме през цялото хоби - от буквите до бъдещето му. Покажете истинска марка, ако имате под ръка.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Попитайте: "Кой от вас колекционира нещо?" Свържете с идеята, че марките са подобно забавление, но с държавен печат и дата.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Ако имате лупа и пинсети, пуснете ги да обиколят класа. Обяснете защо не бива да пипаме марките директно с пръсти.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Обяснете, че цената не зависи от красотата - малка, грозна марка с грешка може да струва повече от красива, но обикновена марка.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Обяснете, че карта максимум е като "тройно съвпадение" - картинката на картичката, марката и печата показват едно и също нещо.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Попитайте: "Ако можехте да колекционирате марки само по една тема, коя ще изберете?"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Попитайте класа кои теми ги вълнуват и защо. Насърчете ги да измислят необичайна тема.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Въведете следващите два слайда с въпрос: "Знаете ли, че има истински пощенски марки с герои от любимите ви филми?"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Попитайте кой е виждал такива марки. Обяснете, че пощите купуват разрешение от студиата, за да ги издадат.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Обсъдете кои герои от игри/анимета биха искали да видят на марка.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Попитайте: "Княжество България се появява през 1878 г. Колко време мислите минава, докато издаде собствена марка?" Отговорът - само година!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Споменете накратко, че през тези 65 години България преживява няколко войни - и марките го разказват.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Споменете марката "50 години жена в Космоса" (2013) за Валентина Терешкова (1963) като мост между двете епохи.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Обяснете, че днес всеки може да купи марки онлайн - хобито е по-достъпно от всякога.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Покажете двете марки една до друга и дайте 30 секунди на класа да намери разликата. Насочете: "Гледайте накъде е обърнато изображението в средата."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Подчертайте, че днес всеки може да бъде колекционер - не е нужно да живееш близо до голям град.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Посткросингът е чудесен начин да получаваш нови марки редовно, без да харчиш много - само цената на пощенската картичка.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Децата обикновено се въодушевяват най-много от тези марки - използвайте ги, за да покажете, че хобито непрекъснато се обновява.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Оставете последните минути за въпроси. Ако имате марки, лупа или стари картички - сега е моментът да отидат в ръцете на децата.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566460" cy="413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3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31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70" y="1693383"/>
            <a:ext cx="10566430" cy="4351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12" Type="http://schemas.openxmlformats.org/officeDocument/2006/relationships/image" Target="../media/image16.jpg"/><Relationship Id="rId2" Type="http://schemas.openxmlformats.org/officeDocument/2006/relationships/video" Target="../media/media1.mp4"/><Relationship Id="rId16" Type="http://schemas.openxmlformats.org/officeDocument/2006/relationships/image" Target="../media/image20.png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jp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3.png"/><Relationship Id="rId1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openxmlformats.org/officeDocument/2006/relationships/image" Target="../media/image34.jpg"/><Relationship Id="rId18" Type="http://schemas.openxmlformats.org/officeDocument/2006/relationships/image" Target="../media/image39.jpg"/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12" Type="http://schemas.openxmlformats.org/officeDocument/2006/relationships/image" Target="../media/image33.jpg"/><Relationship Id="rId17" Type="http://schemas.openxmlformats.org/officeDocument/2006/relationships/image" Target="../media/image38.jp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image" Target="../media/image32.jpg"/><Relationship Id="rId5" Type="http://schemas.openxmlformats.org/officeDocument/2006/relationships/image" Target="../media/image26.jpg"/><Relationship Id="rId15" Type="http://schemas.openxmlformats.org/officeDocument/2006/relationships/image" Target="../media/image3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Relationship Id="rId14" Type="http://schemas.openxmlformats.org/officeDocument/2006/relationships/image" Target="../media/image3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pn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g"/><Relationship Id="rId10" Type="http://schemas.openxmlformats.org/officeDocument/2006/relationships/image" Target="../media/image60.jpg"/><Relationship Id="rId4" Type="http://schemas.openxmlformats.org/officeDocument/2006/relationships/image" Target="../media/image54.png"/><Relationship Id="rId9" Type="http://schemas.openxmlformats.org/officeDocument/2006/relationships/image" Target="../media/image5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67.png"/><Relationship Id="rId7" Type="http://schemas.openxmlformats.org/officeDocument/2006/relationships/image" Target="../media/image71.jpg"/><Relationship Id="rId12" Type="http://schemas.openxmlformats.org/officeDocument/2006/relationships/image" Target="../media/image7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jpg"/><Relationship Id="rId5" Type="http://schemas.openxmlformats.org/officeDocument/2006/relationships/image" Target="../media/image69.png"/><Relationship Id="rId10" Type="http://schemas.openxmlformats.org/officeDocument/2006/relationships/image" Target="../media/image74.jpg"/><Relationship Id="rId4" Type="http://schemas.openxmlformats.org/officeDocument/2006/relationships/image" Target="../media/image68.png"/><Relationship Id="rId9" Type="http://schemas.openxmlformats.org/officeDocument/2006/relationships/image" Target="../media/image73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7.png"/><Relationship Id="rId7" Type="http://schemas.openxmlformats.org/officeDocument/2006/relationships/image" Target="../media/image81.jpg"/><Relationship Id="rId12" Type="http://schemas.openxmlformats.org/officeDocument/2006/relationships/image" Target="../media/image8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jpg"/><Relationship Id="rId5" Type="http://schemas.openxmlformats.org/officeDocument/2006/relationships/image" Target="../media/image79.png"/><Relationship Id="rId10" Type="http://schemas.openxmlformats.org/officeDocument/2006/relationships/image" Target="../media/image84.jpg"/><Relationship Id="rId4" Type="http://schemas.openxmlformats.org/officeDocument/2006/relationships/image" Target="../media/image78.png"/><Relationship Id="rId9" Type="http://schemas.openxmlformats.org/officeDocument/2006/relationships/image" Target="../media/image8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g"/><Relationship Id="rId5" Type="http://schemas.openxmlformats.org/officeDocument/2006/relationships/image" Target="../media/image89.jpg"/><Relationship Id="rId4" Type="http://schemas.openxmlformats.org/officeDocument/2006/relationships/image" Target="../media/image88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g"/><Relationship Id="rId3" Type="http://schemas.openxmlformats.org/officeDocument/2006/relationships/image" Target="../media/image68.png"/><Relationship Id="rId7" Type="http://schemas.openxmlformats.org/officeDocument/2006/relationships/image" Target="../media/image10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105.jpeg"/><Relationship Id="rId4" Type="http://schemas.openxmlformats.org/officeDocument/2006/relationships/image" Target="../media/image99.png"/><Relationship Id="rId9" Type="http://schemas.openxmlformats.org/officeDocument/2006/relationships/image" Target="../media/image104.jpg"/></Relationships>
</file>

<file path=ppt/slides/_rels/slide19.xml.rels><?xml version="1.0" encoding="UTF-8" standalone="yes"?>
<Relationships xmlns="http://schemas.openxmlformats.org/package/2006/relationships"><Relationship Id="rId13" Type="http://schemas.microsoft.com/office/2007/relationships/media" Target="../media/media8.mp4"/><Relationship Id="rId18" Type="http://schemas.openxmlformats.org/officeDocument/2006/relationships/video" Target="../media/media10.mp4"/><Relationship Id="rId26" Type="http://schemas.openxmlformats.org/officeDocument/2006/relationships/notesSlide" Target="../notesSlides/notesSlide19.xml"/><Relationship Id="rId39" Type="http://schemas.openxmlformats.org/officeDocument/2006/relationships/image" Target="../media/image118.png"/><Relationship Id="rId21" Type="http://schemas.microsoft.com/office/2007/relationships/media" Target="../media/media12.mp4"/><Relationship Id="rId34" Type="http://schemas.openxmlformats.org/officeDocument/2006/relationships/image" Target="../media/image113.png"/><Relationship Id="rId42" Type="http://schemas.openxmlformats.org/officeDocument/2006/relationships/image" Target="../media/image4.png"/><Relationship Id="rId7" Type="http://schemas.microsoft.com/office/2007/relationships/media" Target="../media/media5.mp4"/><Relationship Id="rId2" Type="http://schemas.openxmlformats.org/officeDocument/2006/relationships/video" Target="../media/media2.mp4"/><Relationship Id="rId16" Type="http://schemas.openxmlformats.org/officeDocument/2006/relationships/video" Target="../media/media9.mp4"/><Relationship Id="rId20" Type="http://schemas.openxmlformats.org/officeDocument/2006/relationships/video" Target="../media/media11.mp4"/><Relationship Id="rId29" Type="http://schemas.openxmlformats.org/officeDocument/2006/relationships/image" Target="../media/image108.png"/><Relationship Id="rId41" Type="http://schemas.openxmlformats.org/officeDocument/2006/relationships/image" Target="../media/image120.png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microsoft.com/office/2007/relationships/media" Target="../media/media7.mp4"/><Relationship Id="rId24" Type="http://schemas.openxmlformats.org/officeDocument/2006/relationships/video" Target="../media/media13.mp4"/><Relationship Id="rId32" Type="http://schemas.openxmlformats.org/officeDocument/2006/relationships/image" Target="../media/image111.png"/><Relationship Id="rId37" Type="http://schemas.openxmlformats.org/officeDocument/2006/relationships/image" Target="../media/image116.png"/><Relationship Id="rId40" Type="http://schemas.openxmlformats.org/officeDocument/2006/relationships/image" Target="../media/image119.png"/><Relationship Id="rId5" Type="http://schemas.microsoft.com/office/2007/relationships/media" Target="../media/media4.mp4"/><Relationship Id="rId15" Type="http://schemas.microsoft.com/office/2007/relationships/media" Target="../media/media9.mp4"/><Relationship Id="rId23" Type="http://schemas.microsoft.com/office/2007/relationships/media" Target="../media/media13.mp4"/><Relationship Id="rId28" Type="http://schemas.openxmlformats.org/officeDocument/2006/relationships/image" Target="../media/image107.png"/><Relationship Id="rId36" Type="http://schemas.openxmlformats.org/officeDocument/2006/relationships/image" Target="../media/image115.png"/><Relationship Id="rId10" Type="http://schemas.openxmlformats.org/officeDocument/2006/relationships/video" Target="../media/media6.mp4"/><Relationship Id="rId19" Type="http://schemas.microsoft.com/office/2007/relationships/media" Target="../media/media11.mp4"/><Relationship Id="rId31" Type="http://schemas.openxmlformats.org/officeDocument/2006/relationships/image" Target="../media/image110.png"/><Relationship Id="rId4" Type="http://schemas.openxmlformats.org/officeDocument/2006/relationships/video" Target="../media/media3.mp4"/><Relationship Id="rId9" Type="http://schemas.microsoft.com/office/2007/relationships/media" Target="../media/media6.mp4"/><Relationship Id="rId14" Type="http://schemas.openxmlformats.org/officeDocument/2006/relationships/video" Target="../media/media8.mp4"/><Relationship Id="rId22" Type="http://schemas.openxmlformats.org/officeDocument/2006/relationships/video" Target="../media/media12.mp4"/><Relationship Id="rId27" Type="http://schemas.openxmlformats.org/officeDocument/2006/relationships/image" Target="../media/image106.png"/><Relationship Id="rId30" Type="http://schemas.openxmlformats.org/officeDocument/2006/relationships/image" Target="../media/image109.png"/><Relationship Id="rId35" Type="http://schemas.openxmlformats.org/officeDocument/2006/relationships/image" Target="../media/image114.png"/><Relationship Id="rId8" Type="http://schemas.openxmlformats.org/officeDocument/2006/relationships/video" Target="../media/media5.mp4"/><Relationship Id="rId3" Type="http://schemas.microsoft.com/office/2007/relationships/media" Target="../media/media3.mp4"/><Relationship Id="rId12" Type="http://schemas.openxmlformats.org/officeDocument/2006/relationships/video" Target="../media/media7.mp4"/><Relationship Id="rId17" Type="http://schemas.microsoft.com/office/2007/relationships/media" Target="../media/media10.mp4"/><Relationship Id="rId25" Type="http://schemas.openxmlformats.org/officeDocument/2006/relationships/slideLayout" Target="../slideLayouts/slideLayout2.xml"/><Relationship Id="rId33" Type="http://schemas.openxmlformats.org/officeDocument/2006/relationships/image" Target="../media/image112.png"/><Relationship Id="rId38" Type="http://schemas.openxmlformats.org/officeDocument/2006/relationships/image" Target="../media/image1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6B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" y="571500"/>
            <a:ext cx="634940" cy="634940"/>
          </a:xfrm>
          <a:prstGeom prst="roundRect">
            <a:avLst>
              <a:gd name="adj" fmla="val 50000"/>
            </a:avLst>
          </a:prstGeom>
          <a:solidFill>
            <a:srgbClr val="FFC43D"/>
          </a:solidFill>
          <a:ln/>
        </p:spPr>
      </p:sp>
      <p:pic>
        <p:nvPicPr>
          <p:cNvPr id="3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190" y="730190"/>
            <a:ext cx="317470" cy="31747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49090" y="825440"/>
            <a:ext cx="507970" cy="507970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/>
        </p:spPr>
      </p:sp>
      <p:pic>
        <p:nvPicPr>
          <p:cNvPr id="5" name="Image 1" descr="Glob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169680" y="946030"/>
            <a:ext cx="266700" cy="26670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730280" y="5006388"/>
            <a:ext cx="406340" cy="406340"/>
          </a:xfrm>
          <a:prstGeom prst="roundRect">
            <a:avLst>
              <a:gd name="adj" fmla="val 50000"/>
            </a:avLst>
          </a:prstGeom>
          <a:solidFill>
            <a:srgbClr val="2B2250"/>
          </a:solidFill>
          <a:ln/>
        </p:spPr>
      </p:sp>
      <p:pic>
        <p:nvPicPr>
          <p:cNvPr id="9" name="Image 3" descr="Search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1820" y="5107928"/>
            <a:ext cx="203170" cy="203170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 rot="21510000">
            <a:off x="1962106" y="2085975"/>
            <a:ext cx="8267700" cy="2686050"/>
          </a:xfrm>
          <a:prstGeom prst="roundRect">
            <a:avLst>
              <a:gd name="adj" fmla="val 6383"/>
            </a:avLst>
          </a:prstGeom>
          <a:solidFill>
            <a:srgbClr val="FFF8ED"/>
          </a:solidFill>
          <a:ln w="63500">
            <a:solidFill>
              <a:srgbClr val="FFFFFF"/>
            </a:solidFill>
            <a:prstDash val="dash"/>
          </a:ln>
          <a:effectLst>
            <a:outerShdw dist="152400" dir="5400000" algn="bl" rotWithShape="0">
              <a:srgbClr val="2B2250">
                <a:alpha val="18000"/>
              </a:srgbClr>
            </a:outerShdw>
          </a:effectLst>
        </p:spPr>
      </p:sp>
      <p:sp>
        <p:nvSpPr>
          <p:cNvPr id="11" name="Text 5"/>
          <p:cNvSpPr/>
          <p:nvPr/>
        </p:nvSpPr>
        <p:spPr>
          <a:xfrm rot="21510000">
            <a:off x="4676075" y="2550646"/>
            <a:ext cx="288436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200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ГОЛЯМОТО ПРИКЛЮЧЕНИЕ</a:t>
            </a:r>
            <a:endParaRPr lang="en-US" sz="1300" dirty="0"/>
          </a:p>
        </p:txBody>
      </p:sp>
      <p:sp>
        <p:nvSpPr>
          <p:cNvPr id="12" name="Text 6"/>
          <p:cNvSpPr>
            <a:spLocks noGrp="1"/>
          </p:cNvSpPr>
          <p:nvPr>
            <p:ph type="title"/>
          </p:nvPr>
        </p:nvSpPr>
        <p:spPr>
          <a:xfrm rot="21510000">
            <a:off x="3760277" y="2908337"/>
            <a:ext cx="4663377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ФИЛАТЕЛИЯ</a:t>
            </a:r>
            <a:endParaRPr lang="en-US" sz="5600" dirty="0"/>
          </a:p>
        </p:txBody>
      </p:sp>
      <p:sp>
        <p:nvSpPr>
          <p:cNvPr id="13" name="Text 7"/>
          <p:cNvSpPr/>
          <p:nvPr/>
        </p:nvSpPr>
        <p:spPr>
          <a:xfrm rot="21510000">
            <a:off x="2514669" y="3747489"/>
            <a:ext cx="719455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2EC4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думата и инструментите, през любимите теми и България, до днешните колекционери</a:t>
            </a:r>
            <a:endParaRPr lang="en-US" sz="1700" dirty="0"/>
          </a:p>
        </p:txBody>
      </p:sp>
      <p:sp>
        <p:nvSpPr>
          <p:cNvPr id="14" name="TextBox 13"/>
          <p:cNvSpPr txBox="1"/>
          <p:nvPr/>
        </p:nvSpPr>
        <p:spPr>
          <a:xfrm>
            <a:off x="571500" y="6294368"/>
            <a:ext cx="4963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400" dirty="0" smtClean="0">
                <a:solidFill>
                  <a:schemeClr val="bg1"/>
                </a:solidFill>
              </a:rPr>
              <a:t>Михаил Петров – Филателия България – Нова генерация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844" y="5857335"/>
            <a:ext cx="649919" cy="649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40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4"/>
            <a:ext cx="10883453" cy="478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70"/>
              </a:lnSpc>
              <a:buNone/>
            </a:pPr>
            <a:r>
              <a:rPr lang="en-US" sz="34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Какво е филателия?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12770" y="1631740"/>
            <a:ext cx="5670250" cy="4521231"/>
          </a:xfrm>
          <a:prstGeom prst="roundRect">
            <a:avLst>
              <a:gd name="adj" fmla="val 4160"/>
            </a:avLst>
          </a:prstGeom>
          <a:solidFill>
            <a:srgbClr val="FFFFFF"/>
          </a:solidFill>
          <a:ln/>
          <a:effectLst>
            <a:outerShdw dist="63500" dir="5400000" algn="bl" rotWithShape="0">
              <a:srgbClr val="FF6B5F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66710" y="1885680"/>
            <a:ext cx="5317242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обяснение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66710" y="2241251"/>
            <a:ext cx="5317242" cy="768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Филателията е </a:t>
            </a:r>
            <a:r>
              <a:rPr lang="en-US" sz="13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хоби</a:t>
            </a:r>
            <a:r>
              <a:rPr lang="en-US" sz="13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3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събираш и изучаваш пощенски марки и всичко свързано с тях. Всяка марка е мъничко парче </a:t>
            </a:r>
            <a:r>
              <a:rPr lang="en-US" sz="130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</a:t>
            </a:r>
            <a:r>
              <a:rPr lang="en-US" sz="13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3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дата, държава и картинка, която разказва нещо важно.</a:t>
            </a:r>
            <a:endParaRPr lang="en-US" sz="1300" dirty="0"/>
          </a:p>
        </p:txBody>
      </p:sp>
      <p:pic>
        <p:nvPicPr>
          <p:cNvPr id="8" name="Image 0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33595" y="4170422"/>
            <a:ext cx="228600" cy="2286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749670" y="4449793"/>
            <a:ext cx="1796451" cy="167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20"/>
              </a:lnSpc>
              <a:buNone/>
            </a:pPr>
            <a:r>
              <a:rPr lang="en-US" sz="8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[СНИМКА: любима марка]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6686190" y="1631741"/>
            <a:ext cx="4693040" cy="1754667"/>
          </a:xfrm>
          <a:prstGeom prst="roundRect">
            <a:avLst>
              <a:gd name="adj" fmla="val 10133"/>
            </a:avLst>
          </a:prstGeom>
          <a:solidFill>
            <a:srgbClr val="E8F8F6"/>
          </a:solidFill>
          <a:ln/>
        </p:spPr>
      </p:sp>
      <p:sp>
        <p:nvSpPr>
          <p:cNvPr id="11" name="Text 8"/>
          <p:cNvSpPr/>
          <p:nvPr/>
        </p:nvSpPr>
        <p:spPr>
          <a:xfrm>
            <a:off x="6914790" y="1860341"/>
            <a:ext cx="4362915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8E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Откъде идва думата?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914790" y="2162535"/>
            <a:ext cx="777456" cy="256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C4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692246" y="2180237"/>
            <a:ext cx="723217" cy="221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обичам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914790" y="2482431"/>
            <a:ext cx="854645" cy="256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C4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АТЕЛИЯ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7769435" y="2500133"/>
            <a:ext cx="872023" cy="221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без такса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914790" y="2802327"/>
            <a:ext cx="4362915" cy="380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Гръцка </a:t>
            </a:r>
            <a:r>
              <a:rPr lang="en-US" sz="100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</a:t>
            </a:r>
            <a:r>
              <a:rPr lang="en-US" sz="10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0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„обич към нещото, което освобождава получателя от плащане“!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686190" y="3513377"/>
            <a:ext cx="4693040" cy="2639594"/>
          </a:xfrm>
          <a:prstGeom prst="roundRect">
            <a:avLst>
              <a:gd name="adj" fmla="val 23612"/>
            </a:avLst>
          </a:prstGeom>
          <a:solidFill>
            <a:srgbClr val="FFF3D6"/>
          </a:solidFill>
          <a:ln/>
        </p:spPr>
      </p:sp>
      <p:pic>
        <p:nvPicPr>
          <p:cNvPr id="18" name="Image 1" descr="Lightbulb"/>
          <p:cNvPicPr>
            <a:picLocks noChangeAspect="1"/>
          </p:cNvPicPr>
          <p:nvPr/>
        </p:nvPicPr>
        <p:blipFill>
          <a:blip r:embed="rId4"/>
          <a:srcRect t="-476" b="-476"/>
          <a:stretch/>
        </p:blipFill>
        <p:spPr>
          <a:xfrm>
            <a:off x="6701262" y="3542882"/>
            <a:ext cx="270474" cy="3048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761345" y="4640937"/>
            <a:ext cx="2043742" cy="676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3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Първата марка в света е „</a:t>
            </a:r>
            <a:r>
              <a:rPr lang="en-US" sz="13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</a:t>
            </a:r>
            <a:r>
              <a:rPr lang="bg-BG" sz="13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ното</a:t>
            </a: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пени</a:t>
            </a:r>
            <a:r>
              <a:rPr lang="en-US" sz="13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 от 1840 г., Великобритания.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135" y="3054390"/>
            <a:ext cx="3923724" cy="29245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242" y="3649423"/>
            <a:ext cx="2062853" cy="23675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40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2EC4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2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5"/>
            <a:ext cx="10883453" cy="478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70"/>
              </a:lnSpc>
              <a:buNone/>
            </a:pPr>
            <a:r>
              <a:rPr lang="en-US" sz="34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Инструменти на филателиста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812770" y="1479341"/>
            <a:ext cx="10883453" cy="256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Малка чанта с големи помощници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12770" y="1913537"/>
            <a:ext cx="3420553" cy="1919737"/>
          </a:xfrm>
          <a:prstGeom prst="roundRect">
            <a:avLst>
              <a:gd name="adj" fmla="val 7939"/>
            </a:avLst>
          </a:prstGeom>
          <a:solidFill>
            <a:srgbClr val="FFFFFF"/>
          </a:solidFill>
          <a:ln/>
        </p:spPr>
      </p:sp>
      <p:pic>
        <p:nvPicPr>
          <p:cNvPr id="6" name="Image 0" descr="Tool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90510" y="2091277"/>
            <a:ext cx="266700" cy="2667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0510" y="2421417"/>
            <a:ext cx="3157025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Пинсети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990510" y="2675358"/>
            <a:ext cx="3157025" cy="339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35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Специални </a:t>
            </a:r>
            <a:r>
              <a:rPr lang="en-US" sz="95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щипки</a:t>
            </a: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95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пръстите оставят мазнина и повреждат марката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4385723" y="1913537"/>
            <a:ext cx="3420553" cy="1919737"/>
          </a:xfrm>
          <a:prstGeom prst="roundRect">
            <a:avLst>
              <a:gd name="adj" fmla="val 7939"/>
            </a:avLst>
          </a:prstGeom>
          <a:solidFill>
            <a:srgbClr val="FFFFFF"/>
          </a:solidFill>
          <a:ln/>
        </p:spPr>
      </p:sp>
      <p:pic>
        <p:nvPicPr>
          <p:cNvPr id="10" name="Image 1" descr="Search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563464" y="2091277"/>
            <a:ext cx="266700" cy="2667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63464" y="2421417"/>
            <a:ext cx="3157025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4563464" y="2675358"/>
            <a:ext cx="3157025" cy="1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35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да видиш малките детайли и печатните грешки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7958677" y="1913537"/>
            <a:ext cx="3420553" cy="1919737"/>
          </a:xfrm>
          <a:prstGeom prst="roundRect">
            <a:avLst>
              <a:gd name="adj" fmla="val 7939"/>
            </a:avLst>
          </a:prstGeom>
          <a:solidFill>
            <a:srgbClr val="FFFFFF"/>
          </a:solidFill>
          <a:ln/>
        </p:spPr>
      </p:sp>
      <p:pic>
        <p:nvPicPr>
          <p:cNvPr id="14" name="Image 2" descr="Book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136417" y="2091277"/>
            <a:ext cx="266700" cy="2667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136417" y="2421417"/>
            <a:ext cx="3157025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Албум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8136417" y="2675358"/>
            <a:ext cx="3157025" cy="339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35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със страници, в които подреждаш колекцията си</a:t>
            </a:r>
            <a:endParaRPr lang="en-US" sz="950" dirty="0"/>
          </a:p>
        </p:txBody>
      </p:sp>
      <p:sp>
        <p:nvSpPr>
          <p:cNvPr id="17" name="Shape 12"/>
          <p:cNvSpPr/>
          <p:nvPr/>
        </p:nvSpPr>
        <p:spPr>
          <a:xfrm>
            <a:off x="812770" y="3985673"/>
            <a:ext cx="3420553" cy="1919827"/>
          </a:xfrm>
          <a:prstGeom prst="roundRect">
            <a:avLst>
              <a:gd name="adj" fmla="val 7938"/>
            </a:avLst>
          </a:prstGeom>
          <a:solidFill>
            <a:srgbClr val="FFFFFF"/>
          </a:solidFill>
          <a:ln/>
        </p:spPr>
      </p:sp>
      <p:pic>
        <p:nvPicPr>
          <p:cNvPr id="18" name="Image 3" descr="Database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90510" y="4163414"/>
            <a:ext cx="266700" cy="2667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90510" y="4493554"/>
            <a:ext cx="3157025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</a:t>
            </a:r>
            <a:endParaRPr lang="en-US" sz="1250" dirty="0"/>
          </a:p>
        </p:txBody>
      </p:sp>
      <p:sp>
        <p:nvSpPr>
          <p:cNvPr id="20" name="Text 14"/>
          <p:cNvSpPr/>
          <p:nvPr/>
        </p:nvSpPr>
        <p:spPr>
          <a:xfrm>
            <a:off x="990510" y="4747493"/>
            <a:ext cx="2118395" cy="533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35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с всички марки, годините и цените им</a:t>
            </a:r>
            <a:endParaRPr lang="en-US" sz="950" dirty="0"/>
          </a:p>
        </p:txBody>
      </p:sp>
      <p:sp>
        <p:nvSpPr>
          <p:cNvPr id="21" name="Shape 15"/>
          <p:cNvSpPr/>
          <p:nvPr/>
        </p:nvSpPr>
        <p:spPr>
          <a:xfrm>
            <a:off x="4385723" y="3985673"/>
            <a:ext cx="3420553" cy="1919827"/>
          </a:xfrm>
          <a:prstGeom prst="roundRect">
            <a:avLst>
              <a:gd name="adj" fmla="val 7938"/>
            </a:avLst>
          </a:prstGeom>
          <a:solidFill>
            <a:srgbClr val="FFFFFF"/>
          </a:solidFill>
          <a:ln/>
        </p:spPr>
      </p:sp>
      <p:pic>
        <p:nvPicPr>
          <p:cNvPr id="22" name="Image 4" descr="Settings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563464" y="4163414"/>
            <a:ext cx="266700" cy="2667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4563464" y="4493554"/>
            <a:ext cx="3157025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Зъб</a:t>
            </a:r>
            <a:r>
              <a:rPr lang="bg-BG" sz="1250" b="1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</a:t>
            </a:r>
            <a:r>
              <a:rPr lang="en-US" sz="1250" b="1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</a:t>
            </a:r>
            <a:endParaRPr lang="en-US" sz="1250" dirty="0"/>
          </a:p>
        </p:txBody>
      </p:sp>
      <p:sp>
        <p:nvSpPr>
          <p:cNvPr id="24" name="Text 17"/>
          <p:cNvSpPr/>
          <p:nvPr/>
        </p:nvSpPr>
        <p:spPr>
          <a:xfrm>
            <a:off x="4563464" y="4747493"/>
            <a:ext cx="3157025" cy="339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35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Измерва дупчиците (перфорацията) по края на марката</a:t>
            </a:r>
            <a:endParaRPr lang="en-US" sz="950" dirty="0"/>
          </a:p>
        </p:txBody>
      </p:sp>
      <p:sp>
        <p:nvSpPr>
          <p:cNvPr id="25" name="Shape 18"/>
          <p:cNvSpPr/>
          <p:nvPr/>
        </p:nvSpPr>
        <p:spPr>
          <a:xfrm>
            <a:off x="7958677" y="3985673"/>
            <a:ext cx="3420553" cy="1919827"/>
          </a:xfrm>
          <a:prstGeom prst="roundRect">
            <a:avLst>
              <a:gd name="adj" fmla="val 7938"/>
            </a:avLst>
          </a:prstGeom>
          <a:solidFill>
            <a:srgbClr val="FFFFFF"/>
          </a:solidFill>
          <a:ln/>
        </p:spPr>
      </p:sp>
      <p:pic>
        <p:nvPicPr>
          <p:cNvPr id="26" name="Image 5" descr="Lock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8136417" y="4163414"/>
            <a:ext cx="266700" cy="26670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8136417" y="4493554"/>
            <a:ext cx="3157025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bg-BG" sz="1250" b="1" dirty="0" smtClean="0">
                <a:solidFill>
                  <a:srgbClr val="2B2250"/>
                </a:solidFill>
                <a:latin typeface="Arial" pitchFamily="34" charset="0"/>
                <a:cs typeface="Arial" pitchFamily="34" charset="-120"/>
              </a:rPr>
              <a:t>УВ фенерче</a:t>
            </a:r>
            <a:endParaRPr lang="en-US" sz="125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654" y="2873405"/>
            <a:ext cx="2884690" cy="82502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35" y="2816889"/>
            <a:ext cx="1287768" cy="98488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173" y="2844189"/>
            <a:ext cx="2274532" cy="93028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199" y="4430114"/>
            <a:ext cx="912145" cy="126194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751" y="4949745"/>
            <a:ext cx="1965754" cy="86858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softEdge rad="63500"/>
          </a:effectLst>
        </p:spPr>
      </p:pic>
      <p:pic>
        <p:nvPicPr>
          <p:cNvPr id="34" name="res_7793652ef030a852e13e3b4fb046b3b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14929" y="4341154"/>
            <a:ext cx="1448586" cy="144858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8136417" y="4747493"/>
            <a:ext cx="3157025" cy="339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35"/>
              </a:lnSpc>
              <a:buNone/>
            </a:pPr>
            <a:r>
              <a:rPr lang="bg-BG" sz="950" dirty="0" smtClean="0">
                <a:solidFill>
                  <a:srgbClr val="2B2250"/>
                </a:solidFill>
                <a:latin typeface="Arial" pitchFamily="34" charset="0"/>
                <a:cs typeface="Arial" pitchFamily="34" charset="-120"/>
              </a:rPr>
              <a:t>Виждаме невидимото на марката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41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1C8E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3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5"/>
            <a:ext cx="10883453" cy="452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32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Защо една марка е рядка и скъпа?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70" y="1592472"/>
            <a:ext cx="5481458" cy="696044"/>
          </a:xfrm>
          <a:prstGeom prst="roundRect">
            <a:avLst>
              <a:gd name="adj" fmla="val 18246"/>
            </a:avLst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990510" y="1788094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FFEAE8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409610" y="1847731"/>
            <a:ext cx="4848084" cy="348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Малък </a:t>
            </a: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тираж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издадени са само няколко хиляди или дори стотици броя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812770" y="2377387"/>
            <a:ext cx="5481458" cy="696044"/>
          </a:xfrm>
          <a:prstGeom prst="roundRect">
            <a:avLst>
              <a:gd name="adj" fmla="val 18246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990510" y="2573009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FFF3D6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E0A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409610" y="2635192"/>
            <a:ext cx="4848084" cy="282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 </a:t>
            </a: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грешка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обърната картина, грешен цвят, липсваща перфорация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12770" y="3162300"/>
            <a:ext cx="5481458" cy="696044"/>
          </a:xfrm>
          <a:prstGeom prst="roundRect">
            <a:avLst>
              <a:gd name="adj" fmla="val 18246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990510" y="3357922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8F8F6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2EC4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409610" y="3314700"/>
            <a:ext cx="4848084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Запазеност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чиста, неизмачкана марка струва много повече от повредена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12770" y="3947215"/>
            <a:ext cx="5481458" cy="60960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990510" y="409961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F0ECF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409610" y="4154159"/>
            <a:ext cx="4884618" cy="221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Възраст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по-старите марки обикновено са по-трудни за намиране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12770" y="4645684"/>
            <a:ext cx="5481458" cy="696044"/>
          </a:xfrm>
          <a:prstGeom prst="roundRect">
            <a:avLst>
              <a:gd name="adj" fmla="val 18246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990510" y="4841306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FFEAE8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409610" y="4889111"/>
            <a:ext cx="4848084" cy="2569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Търсене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колкото повече хора </a:t>
            </a:r>
            <a:r>
              <a:rPr lang="en-US" sz="110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тази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марка, </a:t>
            </a:r>
            <a:r>
              <a:rPr lang="en-US" sz="1100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толкова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1100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по-скъпа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481493" y="1601997"/>
            <a:ext cx="5149333" cy="3995498"/>
          </a:xfrm>
          <a:prstGeom prst="roundRect">
            <a:avLst>
              <a:gd name="adj" fmla="val 3327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20" name="Image 0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73154" y="3355946"/>
            <a:ext cx="304800" cy="3048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275" y="1675505"/>
            <a:ext cx="2454552" cy="3470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609" y="1675504"/>
            <a:ext cx="2424202" cy="3470957"/>
          </a:xfrm>
          <a:prstGeom prst="rect">
            <a:avLst/>
          </a:prstGeom>
        </p:spPr>
      </p:pic>
      <p:sp>
        <p:nvSpPr>
          <p:cNvPr id="25" name="Text 8"/>
          <p:cNvSpPr/>
          <p:nvPr/>
        </p:nvSpPr>
        <p:spPr>
          <a:xfrm>
            <a:off x="6581275" y="5316074"/>
            <a:ext cx="2454551" cy="2814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35"/>
              </a:lnSpc>
              <a:buNone/>
            </a:pPr>
            <a:r>
              <a:rPr lang="en-US" sz="12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</a:t>
            </a:r>
            <a:r>
              <a:rPr lang="bg-BG" sz="12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броя – 5 000 евро за брой</a:t>
            </a:r>
            <a:endParaRPr lang="en-US" sz="1200" dirty="0"/>
          </a:p>
        </p:txBody>
      </p:sp>
      <p:sp>
        <p:nvSpPr>
          <p:cNvPr id="26" name="Text 8"/>
          <p:cNvSpPr/>
          <p:nvPr/>
        </p:nvSpPr>
        <p:spPr>
          <a:xfrm>
            <a:off x="9105260" y="5315240"/>
            <a:ext cx="2454551" cy="2814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35"/>
              </a:lnSpc>
              <a:buNone/>
            </a:pPr>
            <a:r>
              <a:rPr lang="bg-BG" sz="12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70 000</a:t>
            </a:r>
            <a:r>
              <a:rPr lang="en-US" sz="12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bg-BG" sz="12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броя – 5 евро за брой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41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4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4654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465"/>
              </a:lnSpc>
              <a:buNone/>
            </a:pPr>
            <a:r>
              <a:rPr lang="en-US" sz="33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Какво събират филателистите?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812770" y="1618441"/>
            <a:ext cx="2011662" cy="4287059"/>
          </a:xfrm>
          <a:prstGeom prst="roundRect">
            <a:avLst>
              <a:gd name="adj" fmla="val 6313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949265" y="1754938"/>
            <a:ext cx="1738672" cy="3528383"/>
          </a:xfrm>
          <a:prstGeom prst="roundRect">
            <a:avLst>
              <a:gd name="adj" fmla="val 4565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6" name="Image 0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23306" y="3423878"/>
            <a:ext cx="190500" cy="1905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39740" y="5381715"/>
            <a:ext cx="1810454" cy="193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939740" y="5638260"/>
            <a:ext cx="1810454" cy="1656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105"/>
              </a:lnSpc>
              <a:buNone/>
            </a:pPr>
            <a:r>
              <a:rPr lang="en-US" sz="8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 или с пощенски печат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2951402" y="1618441"/>
            <a:ext cx="2011752" cy="4287059"/>
          </a:xfrm>
          <a:prstGeom prst="roundRect">
            <a:avLst>
              <a:gd name="adj" fmla="val 6313"/>
            </a:avLst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3087897" y="1754938"/>
            <a:ext cx="1738762" cy="3528383"/>
          </a:xfrm>
          <a:prstGeom prst="roundRect">
            <a:avLst>
              <a:gd name="adj" fmla="val 4565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11" name="Image 1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62028" y="3423878"/>
            <a:ext cx="190500" cy="1905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078372" y="5381715"/>
            <a:ext cx="1810546" cy="193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Пощ</a:t>
            </a:r>
            <a:r>
              <a:rPr lang="bg-BG" sz="1100" b="1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енски</a:t>
            </a:r>
            <a:r>
              <a:rPr lang="en-US" sz="1100" b="1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пликове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3078372" y="5638260"/>
            <a:ext cx="1884782" cy="1656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105"/>
              </a:lnSpc>
              <a:buNone/>
            </a:pPr>
            <a:r>
              <a:rPr lang="en-US" sz="8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адрес, марка и печат на пощата</a:t>
            </a:r>
            <a:endParaRPr lang="en-US" sz="850" dirty="0"/>
          </a:p>
        </p:txBody>
      </p:sp>
      <p:sp>
        <p:nvSpPr>
          <p:cNvPr id="14" name="Shape 10"/>
          <p:cNvSpPr/>
          <p:nvPr/>
        </p:nvSpPr>
        <p:spPr>
          <a:xfrm>
            <a:off x="5090124" y="1618441"/>
            <a:ext cx="2011662" cy="4287059"/>
          </a:xfrm>
          <a:prstGeom prst="roundRect">
            <a:avLst>
              <a:gd name="adj" fmla="val 6313"/>
            </a:avLst>
          </a:prstGeom>
          <a:solidFill>
            <a:srgbClr val="FFFFFF"/>
          </a:solidFill>
          <a:ln/>
        </p:spPr>
      </p:sp>
      <p:sp>
        <p:nvSpPr>
          <p:cNvPr id="15" name="Shape 11"/>
          <p:cNvSpPr/>
          <p:nvPr/>
        </p:nvSpPr>
        <p:spPr>
          <a:xfrm>
            <a:off x="5226619" y="1754938"/>
            <a:ext cx="1738672" cy="3388115"/>
          </a:xfrm>
          <a:prstGeom prst="roundRect">
            <a:avLst>
              <a:gd name="adj" fmla="val 4565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16" name="Image 2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00660" y="3353699"/>
            <a:ext cx="190500" cy="1905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217094" y="5241448"/>
            <a:ext cx="1810454" cy="193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Пощ</a:t>
            </a:r>
            <a:r>
              <a:rPr lang="bg-BG" sz="1100" b="1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енски</a:t>
            </a:r>
            <a:r>
              <a:rPr lang="en-US" sz="1100" b="1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5217094" y="5497993"/>
            <a:ext cx="1810454" cy="305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105"/>
              </a:lnSpc>
              <a:buNone/>
            </a:pPr>
            <a:r>
              <a:rPr lang="en-US" sz="8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Илюстровани картички, пътували по пощата</a:t>
            </a:r>
            <a:endParaRPr lang="en-US" sz="850" dirty="0"/>
          </a:p>
        </p:txBody>
      </p:sp>
      <p:sp>
        <p:nvSpPr>
          <p:cNvPr id="19" name="Shape 14"/>
          <p:cNvSpPr/>
          <p:nvPr/>
        </p:nvSpPr>
        <p:spPr>
          <a:xfrm>
            <a:off x="7228756" y="1618441"/>
            <a:ext cx="2011752" cy="4287059"/>
          </a:xfrm>
          <a:prstGeom prst="roundRect">
            <a:avLst>
              <a:gd name="adj" fmla="val 6313"/>
            </a:avLst>
          </a:prstGeom>
          <a:solidFill>
            <a:srgbClr val="FFFFFF"/>
          </a:solidFill>
          <a:ln/>
        </p:spPr>
      </p:sp>
      <p:sp>
        <p:nvSpPr>
          <p:cNvPr id="20" name="Shape 15"/>
          <p:cNvSpPr/>
          <p:nvPr/>
        </p:nvSpPr>
        <p:spPr>
          <a:xfrm>
            <a:off x="7365251" y="1754938"/>
            <a:ext cx="1738762" cy="3388115"/>
          </a:xfrm>
          <a:prstGeom prst="roundRect">
            <a:avLst>
              <a:gd name="adj" fmla="val 4565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21" name="Image 3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39382" y="3353699"/>
            <a:ext cx="190500" cy="1905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355726" y="5241448"/>
            <a:ext cx="1810546" cy="193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Първодн</a:t>
            </a:r>
            <a:r>
              <a:rPr lang="bg-BG" sz="1100" b="1" dirty="0" err="1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евни</a:t>
            </a:r>
            <a:r>
              <a:rPr lang="en-US" sz="1100" b="1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пликове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7355726" y="5497993"/>
            <a:ext cx="1810546" cy="305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105"/>
              </a:lnSpc>
              <a:buNone/>
            </a:pPr>
            <a:r>
              <a:rPr lang="en-US" sz="8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FDC </a:t>
            </a:r>
            <a:r>
              <a:rPr lang="en-US" sz="85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8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подпечатани в деня на издаване</a:t>
            </a:r>
            <a:endParaRPr lang="en-US" sz="850" dirty="0"/>
          </a:p>
        </p:txBody>
      </p:sp>
      <p:sp>
        <p:nvSpPr>
          <p:cNvPr id="24" name="Shape 18"/>
          <p:cNvSpPr/>
          <p:nvPr/>
        </p:nvSpPr>
        <p:spPr>
          <a:xfrm>
            <a:off x="9367478" y="1618441"/>
            <a:ext cx="2011752" cy="4287059"/>
          </a:xfrm>
          <a:prstGeom prst="roundRect">
            <a:avLst>
              <a:gd name="adj" fmla="val 6313"/>
            </a:avLst>
          </a:prstGeom>
          <a:solidFill>
            <a:srgbClr val="FFFFFF"/>
          </a:solidFill>
          <a:ln/>
        </p:spPr>
      </p:sp>
      <p:sp>
        <p:nvSpPr>
          <p:cNvPr id="25" name="Shape 19"/>
          <p:cNvSpPr/>
          <p:nvPr/>
        </p:nvSpPr>
        <p:spPr>
          <a:xfrm>
            <a:off x="9503973" y="1754938"/>
            <a:ext cx="1738762" cy="3388115"/>
          </a:xfrm>
          <a:prstGeom prst="roundRect">
            <a:avLst>
              <a:gd name="adj" fmla="val 4565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26" name="Image 4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78104" y="3353699"/>
            <a:ext cx="190500" cy="19050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494448" y="5241448"/>
            <a:ext cx="1810546" cy="193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 максимум</a:t>
            </a:r>
            <a:endParaRPr lang="en-US" sz="1100" dirty="0"/>
          </a:p>
        </p:txBody>
      </p:sp>
      <p:sp>
        <p:nvSpPr>
          <p:cNvPr id="28" name="Text 21"/>
          <p:cNvSpPr/>
          <p:nvPr/>
        </p:nvSpPr>
        <p:spPr>
          <a:xfrm>
            <a:off x="9494448" y="5497993"/>
            <a:ext cx="1810546" cy="305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105"/>
              </a:lnSpc>
              <a:buNone/>
            </a:pPr>
            <a:r>
              <a:rPr lang="en-US" sz="8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Картичка + марка + </a:t>
            </a:r>
            <a:r>
              <a:rPr lang="en-US" sz="85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</a:t>
            </a:r>
            <a:r>
              <a:rPr lang="en-US" sz="8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85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8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едно и също изображение!</a:t>
            </a:r>
            <a:endParaRPr lang="en-US" sz="850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19" y="1813701"/>
            <a:ext cx="1390045" cy="180067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593" y="3684215"/>
            <a:ext cx="1159695" cy="152926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938" y="1829733"/>
            <a:ext cx="1621390" cy="107446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58" y="2943658"/>
            <a:ext cx="1612839" cy="113122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938" y="4120268"/>
            <a:ext cx="1616759" cy="112118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566" y="1829733"/>
            <a:ext cx="1582687" cy="109430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636" y="2946840"/>
            <a:ext cx="1594546" cy="106106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182" y="4012485"/>
            <a:ext cx="1588617" cy="109280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528" y="1808764"/>
            <a:ext cx="1628345" cy="92589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673" y="2727852"/>
            <a:ext cx="1629200" cy="81273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673" y="3538096"/>
            <a:ext cx="1629200" cy="80272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528" y="4342905"/>
            <a:ext cx="1628345" cy="79738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917" y="1809521"/>
            <a:ext cx="1630628" cy="110081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918" y="2936731"/>
            <a:ext cx="1630628" cy="10733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917" y="4027789"/>
            <a:ext cx="1630627" cy="10775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B2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40" y="2216181"/>
            <a:ext cx="5408315" cy="256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200" dirty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5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11140" y="2586847"/>
            <a:ext cx="5408315" cy="4724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Тематична филателия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11140" y="3173533"/>
            <a:ext cx="5408315" cy="8225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93"/>
              </a:lnSpc>
              <a:buNone/>
            </a:pPr>
            <a:r>
              <a:rPr lang="en-US" sz="135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да събираш марки по държава или година, избираш </a:t>
            </a:r>
            <a:r>
              <a:rPr lang="en-US" sz="1350" b="1" dirty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</a:t>
            </a:r>
            <a:r>
              <a:rPr lang="en-US" sz="135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която наистина те </a:t>
            </a:r>
            <a:r>
              <a:rPr lang="en-US" sz="1350" dirty="0" err="1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вълнува</a:t>
            </a:r>
            <a:r>
              <a:rPr lang="en-US" sz="135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50" dirty="0" smtClean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35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търсиш марки от целия свят, свързани с нея.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711140" y="4110307"/>
            <a:ext cx="5408315" cy="5568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93"/>
              </a:lnSpc>
              <a:buNone/>
            </a:pPr>
            <a:r>
              <a:rPr lang="en-US" sz="135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 е най-забавният и личен начин да </a:t>
            </a:r>
            <a:r>
              <a:rPr lang="en-US" sz="1350" dirty="0" err="1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колекционираш</a:t>
            </a:r>
            <a:r>
              <a:rPr lang="en-US" sz="135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50" dirty="0" smtClean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35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твоята колекция разказва за теб!</a:t>
            </a:r>
            <a:endParaRPr lang="en-US" sz="135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706" y="686320"/>
            <a:ext cx="2545406" cy="22880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706" y="3101613"/>
            <a:ext cx="2545406" cy="28051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03" y="686321"/>
            <a:ext cx="2837952" cy="22855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703" y="3089636"/>
            <a:ext cx="2855982" cy="28171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41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2EC4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5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452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32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Класически теми за колекция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70" y="1605142"/>
            <a:ext cx="2527270" cy="3892760"/>
          </a:xfrm>
          <a:prstGeom prst="roundRect">
            <a:avLst>
              <a:gd name="adj" fmla="val 6030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974695" y="1767067"/>
            <a:ext cx="2203420" cy="3281992"/>
          </a:xfrm>
          <a:prstGeom prst="roundRect">
            <a:avLst>
              <a:gd name="adj" fmla="val 4179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6" name="Image 0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74820" y="3225202"/>
            <a:ext cx="203170" cy="20317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73887" y="3466471"/>
            <a:ext cx="605035" cy="1497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980"/>
              </a:lnSpc>
              <a:buNone/>
            </a:pPr>
            <a:r>
              <a:rPr lang="en-US" sz="7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[СНИМКА]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931833" y="5147453"/>
            <a:ext cx="2289144" cy="22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Животни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492440" y="1605142"/>
            <a:ext cx="2527360" cy="3892760"/>
          </a:xfrm>
          <a:prstGeom prst="roundRect">
            <a:avLst>
              <a:gd name="adj" fmla="val 6030"/>
            </a:avLst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3654365" y="1767067"/>
            <a:ext cx="2203510" cy="3281992"/>
          </a:xfrm>
          <a:prstGeom prst="roundRect">
            <a:avLst>
              <a:gd name="adj" fmla="val 4179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11" name="Image 1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54490" y="3225202"/>
            <a:ext cx="203170" cy="20317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453557" y="3466471"/>
            <a:ext cx="605035" cy="1497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980"/>
              </a:lnSpc>
              <a:buNone/>
            </a:pPr>
            <a:r>
              <a:rPr lang="en-US" sz="7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[СНИМКА]</a:t>
            </a:r>
            <a:endParaRPr lang="en-US" sz="700" dirty="0"/>
          </a:p>
        </p:txBody>
      </p:sp>
      <p:sp>
        <p:nvSpPr>
          <p:cNvPr id="13" name="Text 9"/>
          <p:cNvSpPr/>
          <p:nvPr/>
        </p:nvSpPr>
        <p:spPr>
          <a:xfrm>
            <a:off x="3611502" y="5147453"/>
            <a:ext cx="2289237" cy="22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Цветя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172200" y="1605142"/>
            <a:ext cx="2527270" cy="3892760"/>
          </a:xfrm>
          <a:prstGeom prst="roundRect">
            <a:avLst>
              <a:gd name="adj" fmla="val 6030"/>
            </a:avLst>
          </a:prstGeom>
          <a:solidFill>
            <a:srgbClr val="FFFFFF"/>
          </a:solidFill>
          <a:ln/>
        </p:spPr>
      </p:sp>
      <p:sp>
        <p:nvSpPr>
          <p:cNvPr id="15" name="Shape 11"/>
          <p:cNvSpPr/>
          <p:nvPr/>
        </p:nvSpPr>
        <p:spPr>
          <a:xfrm>
            <a:off x="6334125" y="1767067"/>
            <a:ext cx="2203420" cy="3281992"/>
          </a:xfrm>
          <a:prstGeom prst="roundRect">
            <a:avLst>
              <a:gd name="adj" fmla="val 4179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16" name="Image 2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34250" y="3225202"/>
            <a:ext cx="203170" cy="20317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33318" y="3466471"/>
            <a:ext cx="605035" cy="1497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980"/>
              </a:lnSpc>
              <a:buNone/>
            </a:pPr>
            <a:r>
              <a:rPr lang="en-US" sz="7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[СНИМКА]</a:t>
            </a:r>
            <a:endParaRPr lang="en-US" sz="700" dirty="0"/>
          </a:p>
        </p:txBody>
      </p:sp>
      <p:sp>
        <p:nvSpPr>
          <p:cNvPr id="18" name="Text 13"/>
          <p:cNvSpPr/>
          <p:nvPr/>
        </p:nvSpPr>
        <p:spPr>
          <a:xfrm>
            <a:off x="6291263" y="5147453"/>
            <a:ext cx="2289144" cy="22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8851871" y="1605142"/>
            <a:ext cx="2527360" cy="3892760"/>
          </a:xfrm>
          <a:prstGeom prst="roundRect">
            <a:avLst>
              <a:gd name="adj" fmla="val 6030"/>
            </a:avLst>
          </a:prstGeom>
          <a:solidFill>
            <a:srgbClr val="FFFFFF"/>
          </a:solidFill>
          <a:ln/>
        </p:spPr>
      </p:sp>
      <p:sp>
        <p:nvSpPr>
          <p:cNvPr id="20" name="Shape 15"/>
          <p:cNvSpPr/>
          <p:nvPr/>
        </p:nvSpPr>
        <p:spPr>
          <a:xfrm>
            <a:off x="9013796" y="1767067"/>
            <a:ext cx="2203510" cy="3281992"/>
          </a:xfrm>
          <a:prstGeom prst="roundRect">
            <a:avLst>
              <a:gd name="adj" fmla="val 4179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21" name="Image 3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13921" y="3225202"/>
            <a:ext cx="203170" cy="20317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812988" y="3466471"/>
            <a:ext cx="605035" cy="1497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980"/>
              </a:lnSpc>
              <a:buNone/>
            </a:pPr>
            <a:r>
              <a:rPr lang="en-US" sz="7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[СНИМКА]</a:t>
            </a:r>
            <a:endParaRPr lang="en-US" sz="700" dirty="0"/>
          </a:p>
        </p:txBody>
      </p:sp>
      <p:sp>
        <p:nvSpPr>
          <p:cNvPr id="23" name="Text 17"/>
          <p:cNvSpPr/>
          <p:nvPr/>
        </p:nvSpPr>
        <p:spPr>
          <a:xfrm>
            <a:off x="8970932" y="5147453"/>
            <a:ext cx="2289237" cy="22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654273" y="5701072"/>
            <a:ext cx="10883453" cy="229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10"/>
              </a:lnSpc>
              <a:buNone/>
            </a:pPr>
            <a:r>
              <a:rPr lang="en-US" sz="115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темите не свършват </a:t>
            </a:r>
            <a:r>
              <a:rPr lang="en-US" sz="1150" dirty="0" err="1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тук</a:t>
            </a:r>
            <a:r>
              <a:rPr lang="en-US" sz="115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50" dirty="0" smtClean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5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музика, влакове, динозаври, супергерои... изборът е твой!</a:t>
            </a:r>
            <a:endParaRPr lang="en-US" sz="115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016" y="2109150"/>
            <a:ext cx="2048265" cy="263844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547" y="2291356"/>
            <a:ext cx="2029113" cy="233193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74" y="2109150"/>
            <a:ext cx="2035248" cy="262926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42" y="1879173"/>
            <a:ext cx="2005697" cy="3098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6B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13403" y="2202433"/>
            <a:ext cx="1165105" cy="256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kern="0" spc="2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6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701596" y="2611199"/>
            <a:ext cx="8788808" cy="556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180"/>
              </a:lnSpc>
              <a:buNone/>
            </a:pPr>
            <a:r>
              <a:rPr lang="en-US" sz="3800" b="1" i="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</a:t>
            </a:r>
            <a:r>
              <a:rPr lang="en-US" sz="3800" b="1" i="0" dirty="0" err="1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какво</a:t>
            </a:r>
            <a:r>
              <a:rPr lang="en-US" sz="3800" b="1" i="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bg-BG" sz="3800" b="1" i="0" smtClean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издават</a:t>
            </a:r>
            <a:r>
              <a:rPr lang="en-US" sz="3800" b="1" i="0" smtClean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800" b="1" i="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пощите за нас?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1844706" y="3319822"/>
            <a:ext cx="8502589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държави издават марки с герои от филми, книги, игри и </a:t>
            </a:r>
            <a:r>
              <a:rPr lang="en-US" sz="1500" dirty="0" err="1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анимета</a:t>
            </a:r>
            <a:r>
              <a:rPr lang="en-US" sz="150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smtClean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50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защото знаят, че и децата обичат да колекционират!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174790" y="4069060"/>
            <a:ext cx="5842419" cy="586506"/>
          </a:xfrm>
          <a:prstGeom prst="roundRect">
            <a:avLst>
              <a:gd name="adj" fmla="val 25984"/>
            </a:avLst>
          </a:prstGeom>
          <a:solidFill>
            <a:srgbClr val="FFFF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Нека разгледаме най-любимите теми на младите колекционери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38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6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425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0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Магически светове върху марки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770" y="1578452"/>
            <a:ext cx="3403660" cy="4327046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000035" y="1765722"/>
            <a:ext cx="3029130" cy="3376163"/>
          </a:xfrm>
          <a:prstGeom prst="roundRect">
            <a:avLst>
              <a:gd name="adj" fmla="val 3040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6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93920" y="3236615"/>
            <a:ext cx="241270" cy="24127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68798" y="3528653"/>
            <a:ext cx="691515" cy="167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20"/>
              </a:lnSpc>
              <a:buNone/>
            </a:pPr>
            <a:r>
              <a:rPr lang="en-US" sz="8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[СНИМКА]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944787" y="5252951"/>
            <a:ext cx="3139625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Междузвездни войни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944787" y="5567815"/>
            <a:ext cx="3139625" cy="185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Издавани от пощи по целия свят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394170" y="1578452"/>
            <a:ext cx="3403660" cy="4327046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/>
        </p:spPr>
      </p:sp>
      <p:sp>
        <p:nvSpPr>
          <p:cNvPr id="11" name="Shape 8"/>
          <p:cNvSpPr/>
          <p:nvPr/>
        </p:nvSpPr>
        <p:spPr>
          <a:xfrm>
            <a:off x="4581435" y="1765722"/>
            <a:ext cx="3029130" cy="3376163"/>
          </a:xfrm>
          <a:prstGeom prst="roundRect">
            <a:avLst>
              <a:gd name="adj" fmla="val 3040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12" name="Image 1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75320" y="3236615"/>
            <a:ext cx="241270" cy="24127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750198" y="3528653"/>
            <a:ext cx="691515" cy="167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20"/>
              </a:lnSpc>
              <a:buNone/>
            </a:pPr>
            <a:r>
              <a:rPr lang="en-US" sz="8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[СНИМКА]</a:t>
            </a:r>
            <a:endParaRPr lang="en-US" sz="800" dirty="0"/>
          </a:p>
        </p:txBody>
      </p:sp>
      <p:sp>
        <p:nvSpPr>
          <p:cNvPr id="14" name="Text 10"/>
          <p:cNvSpPr/>
          <p:nvPr/>
        </p:nvSpPr>
        <p:spPr>
          <a:xfrm>
            <a:off x="4526187" y="5252951"/>
            <a:ext cx="3139625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Хари Потър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526187" y="5567815"/>
            <a:ext cx="3139625" cy="185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Британската поща има цели серии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7975571" y="1578452"/>
            <a:ext cx="3403660" cy="4327046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/>
        </p:spPr>
      </p:sp>
      <p:sp>
        <p:nvSpPr>
          <p:cNvPr id="17" name="Shape 13"/>
          <p:cNvSpPr/>
          <p:nvPr/>
        </p:nvSpPr>
        <p:spPr>
          <a:xfrm>
            <a:off x="8162835" y="1765722"/>
            <a:ext cx="3029130" cy="3376163"/>
          </a:xfrm>
          <a:prstGeom prst="roundRect">
            <a:avLst>
              <a:gd name="adj" fmla="val 3040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18" name="Image 2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56721" y="3236615"/>
            <a:ext cx="241270" cy="24127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331598" y="3528653"/>
            <a:ext cx="691515" cy="167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20"/>
              </a:lnSpc>
              <a:buNone/>
            </a:pPr>
            <a:r>
              <a:rPr lang="en-US" sz="8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[СНИМКА]</a:t>
            </a:r>
            <a:endParaRPr lang="en-US" sz="800" dirty="0"/>
          </a:p>
        </p:txBody>
      </p:sp>
      <p:sp>
        <p:nvSpPr>
          <p:cNvPr id="20" name="Text 15"/>
          <p:cNvSpPr/>
          <p:nvPr/>
        </p:nvSpPr>
        <p:spPr>
          <a:xfrm>
            <a:off x="8107587" y="5252951"/>
            <a:ext cx="3139625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Властелинът на пръстените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8107587" y="5567815"/>
            <a:ext cx="3139625" cy="185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 от Нова Зеландия и други държави</a:t>
            </a:r>
            <a:endParaRPr lang="en-US" sz="9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56" y="1857546"/>
            <a:ext cx="2405293" cy="321106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207" y="1857546"/>
            <a:ext cx="2480046" cy="323283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577" y="1774203"/>
            <a:ext cx="2587555" cy="335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38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1C8E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6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425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0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Анимета, игри и комикси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770" y="1578452"/>
            <a:ext cx="3403660" cy="3928254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000035" y="1765722"/>
            <a:ext cx="3029130" cy="2977371"/>
          </a:xfrm>
          <a:prstGeom prst="roundRect">
            <a:avLst>
              <a:gd name="adj" fmla="val 3092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6" name="Image 0" descr="Play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93920" y="3037216"/>
            <a:ext cx="241270" cy="24127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68798" y="3329260"/>
            <a:ext cx="691515" cy="167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20"/>
              </a:lnSpc>
              <a:buNone/>
            </a:pPr>
            <a:r>
              <a:rPr lang="en-US" sz="8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[СНИМКА]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944787" y="4854160"/>
            <a:ext cx="3139625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 марки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944787" y="5169018"/>
            <a:ext cx="3139625" cy="185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издава марки с любими анимационни герои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394170" y="1578452"/>
            <a:ext cx="3403660" cy="3928254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/>
        </p:spPr>
      </p:sp>
      <p:sp>
        <p:nvSpPr>
          <p:cNvPr id="11" name="Shape 8"/>
          <p:cNvSpPr/>
          <p:nvPr/>
        </p:nvSpPr>
        <p:spPr>
          <a:xfrm>
            <a:off x="4581435" y="1765722"/>
            <a:ext cx="3029130" cy="2817423"/>
          </a:xfrm>
          <a:prstGeom prst="roundRect">
            <a:avLst>
              <a:gd name="adj" fmla="val 3268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12" name="Image 1" descr="Play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75320" y="2957246"/>
            <a:ext cx="241270" cy="24127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26187" y="4694206"/>
            <a:ext cx="3139625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 от игри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526187" y="5009071"/>
            <a:ext cx="3139625" cy="34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Видеоигри и настолни игри вдъхновяват колекционерски серии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7975571" y="1578452"/>
            <a:ext cx="3403660" cy="3928254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/>
        </p:spPr>
      </p:sp>
      <p:sp>
        <p:nvSpPr>
          <p:cNvPr id="17" name="Shape 13"/>
          <p:cNvSpPr/>
          <p:nvPr/>
        </p:nvSpPr>
        <p:spPr>
          <a:xfrm>
            <a:off x="8162835" y="1765722"/>
            <a:ext cx="3029130" cy="2817423"/>
          </a:xfrm>
          <a:prstGeom prst="roundRect">
            <a:avLst>
              <a:gd name="adj" fmla="val 3268"/>
            </a:avLst>
          </a:prstGeom>
          <a:solidFill>
            <a:srgbClr val="F5F2FF"/>
          </a:solidFill>
          <a:ln w="19050">
            <a:solidFill>
              <a:srgbClr val="B9A9FF"/>
            </a:solidFill>
            <a:prstDash val="dash"/>
          </a:ln>
        </p:spPr>
      </p:sp>
      <p:pic>
        <p:nvPicPr>
          <p:cNvPr id="18" name="Image 2" descr="Boo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556721" y="2957246"/>
            <a:ext cx="241270" cy="24127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331598" y="3249284"/>
            <a:ext cx="691515" cy="167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20"/>
              </a:lnSpc>
              <a:buNone/>
            </a:pPr>
            <a:r>
              <a:rPr lang="en-US" sz="80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[СНИМКА]</a:t>
            </a:r>
            <a:endParaRPr lang="en-US" sz="800" dirty="0"/>
          </a:p>
        </p:txBody>
      </p:sp>
      <p:sp>
        <p:nvSpPr>
          <p:cNvPr id="20" name="Text 15"/>
          <p:cNvSpPr/>
          <p:nvPr/>
        </p:nvSpPr>
        <p:spPr>
          <a:xfrm>
            <a:off x="8107587" y="4694206"/>
            <a:ext cx="3139625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 от комикси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8107587" y="5009071"/>
            <a:ext cx="3139625" cy="34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Супергерои от комикси, превърнати в малки произведения на изкуството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54273" y="5709878"/>
            <a:ext cx="10883453" cy="221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Марките се развиват заедно с интересите </a:t>
            </a: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</a:t>
            </a: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b="1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затова хобито никога не остарява!</a:t>
            </a:r>
            <a:endParaRPr lang="en-US" sz="11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590" y="1835276"/>
            <a:ext cx="1883993" cy="28864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997" y="1845887"/>
            <a:ext cx="1141857" cy="194983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687" y="1835276"/>
            <a:ext cx="1672390" cy="148857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610" y="1793644"/>
            <a:ext cx="2596864" cy="272279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687" y="3395489"/>
            <a:ext cx="1672390" cy="105032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026" y="3832733"/>
            <a:ext cx="1144905" cy="645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B2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40" y="2014358"/>
            <a:ext cx="5865348" cy="256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200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7 · БЪЛГАРИЯ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11140" y="2372358"/>
            <a:ext cx="5865348" cy="977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7500" b="1" dirty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1879</a:t>
            </a:r>
            <a:endParaRPr lang="en-US" sz="75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711140" y="3451827"/>
            <a:ext cx="5865348" cy="604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900" b="1" i="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Първата българска пощенска </a:t>
            </a:r>
            <a:r>
              <a:rPr lang="en-US" sz="1900" b="1" i="0" dirty="0" err="1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</a:t>
            </a:r>
            <a:r>
              <a:rPr lang="en-US" sz="1900" b="1" i="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00" b="1" i="0" dirty="0" smtClean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900" b="1" i="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„Сантими“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11140" y="4157842"/>
            <a:ext cx="5865348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една година след Освобождението, младата държава вече има собствена поща и </a:t>
            </a:r>
            <a:r>
              <a:rPr lang="en-US" sz="1200" dirty="0" err="1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</a:t>
            </a:r>
            <a:r>
              <a:rPr lang="en-US" sz="120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bg-BG" sz="1200" dirty="0" smtClean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200" dirty="0" smtClean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българският </a:t>
            </a:r>
            <a:r>
              <a:rPr lang="en-US" sz="1200" dirty="0" err="1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лъв</a:t>
            </a:r>
            <a:r>
              <a:rPr lang="en-US" sz="120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bg-BG" sz="1200" dirty="0" smtClean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200" dirty="0" smtClean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върху хартия, пътуваща из Европа!</a:t>
            </a:r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488" y="1030006"/>
            <a:ext cx="5221962" cy="48436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44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7 · БЪЛГАРИЯ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412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Филателията до 1944 г.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12770" y="1412664"/>
            <a:ext cx="10883453" cy="256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 </a:t>
            </a:r>
            <a:r>
              <a:rPr lang="en-US" sz="1300" dirty="0" err="1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</a:t>
            </a: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smtClean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Сантимите до войните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12770" y="1834195"/>
            <a:ext cx="5481458" cy="721384"/>
          </a:xfrm>
          <a:prstGeom prst="roundRect">
            <a:avLst>
              <a:gd name="adj" fmla="val 17605"/>
            </a:avLst>
          </a:prstGeom>
          <a:solidFill>
            <a:srgbClr val="FFFFFF"/>
          </a:solidFill>
          <a:ln/>
        </p:spPr>
      </p:sp>
      <p:pic>
        <p:nvPicPr>
          <p:cNvPr id="6" name="Image 0" descr="Star"/>
          <p:cNvPicPr>
            <a:picLocks noChangeAspect="1"/>
          </p:cNvPicPr>
          <p:nvPr/>
        </p:nvPicPr>
        <p:blipFill>
          <a:blip r:embed="rId3"/>
          <a:srcRect t="-815" b="-815"/>
          <a:stretch/>
        </p:blipFill>
        <p:spPr>
          <a:xfrm>
            <a:off x="1003270" y="2080586"/>
            <a:ext cx="187445" cy="228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05015" y="1999264"/>
            <a:ext cx="4942674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 </a:t>
            </a: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издания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 с портрети на княз Александър, цар Фердинанд и цар Борис III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812770" y="2657115"/>
            <a:ext cx="5481458" cy="721384"/>
          </a:xfrm>
          <a:prstGeom prst="roundRect">
            <a:avLst>
              <a:gd name="adj" fmla="val 17605"/>
            </a:avLst>
          </a:prstGeom>
          <a:solidFill>
            <a:srgbClr val="FFFFFF"/>
          </a:solidFill>
          <a:ln/>
        </p:spPr>
      </p:sp>
      <p:pic>
        <p:nvPicPr>
          <p:cNvPr id="9" name="Image 1" descr="Globe"/>
          <p:cNvPicPr>
            <a:picLocks noChangeAspect="1"/>
          </p:cNvPicPr>
          <p:nvPr/>
        </p:nvPicPr>
        <p:blipFill>
          <a:blip r:embed="rId4"/>
          <a:srcRect l="-917" r="-917"/>
          <a:stretch/>
        </p:blipFill>
        <p:spPr>
          <a:xfrm>
            <a:off x="1003270" y="2903506"/>
            <a:ext cx="174595" cy="2286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92165" y="2822184"/>
            <a:ext cx="4955910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 войни и Първа световна </a:t>
            </a: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военнопощенски марки за войниците на фронта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812770" y="3480042"/>
            <a:ext cx="5481458" cy="558740"/>
          </a:xfrm>
          <a:prstGeom prst="roundRect">
            <a:avLst>
              <a:gd name="adj" fmla="val 22730"/>
            </a:avLst>
          </a:prstGeom>
          <a:solidFill>
            <a:srgbClr val="FFFFFF"/>
          </a:solidFill>
          <a:ln/>
        </p:spPr>
      </p:sp>
      <p:pic>
        <p:nvPicPr>
          <p:cNvPr id="12" name="Image 2" descr="Lightni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03270" y="3645111"/>
            <a:ext cx="228600" cy="2286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46170" y="3661556"/>
            <a:ext cx="4948058" cy="221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Първи въздушни </a:t>
            </a: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пратки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 за писма, пренасяни със самолет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812770" y="4140324"/>
            <a:ext cx="5481458" cy="721384"/>
          </a:xfrm>
          <a:prstGeom prst="roundRect">
            <a:avLst>
              <a:gd name="adj" fmla="val 17605"/>
            </a:avLst>
          </a:prstGeom>
          <a:solidFill>
            <a:srgbClr val="FFFFFF"/>
          </a:solidFill>
          <a:ln/>
        </p:spPr>
      </p:sp>
      <p:pic>
        <p:nvPicPr>
          <p:cNvPr id="15" name="Image 3" descr="Warning"/>
          <p:cNvPicPr>
            <a:picLocks noChangeAspect="1"/>
          </p:cNvPicPr>
          <p:nvPr/>
        </p:nvPicPr>
        <p:blipFill>
          <a:blip r:embed="rId6"/>
          <a:srcRect l="-533" r="-533"/>
          <a:stretch/>
        </p:blipFill>
        <p:spPr>
          <a:xfrm>
            <a:off x="1003270" y="4386715"/>
            <a:ext cx="198947" cy="2286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316517" y="4305393"/>
            <a:ext cx="4930828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тук се ражда „Обърнатата конница“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(1911 г.)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най-известният ни куриоз</a:t>
            </a:r>
            <a:endParaRPr lang="en-US" sz="11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640" y="679778"/>
            <a:ext cx="3873500" cy="5118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44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1C8E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7 · БЪЛГАРИЯ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3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8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Филателията 1944 – 1989 г.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12770" y="1356146"/>
            <a:ext cx="10883453" cy="256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Епохата на ярките, тематични марки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12770" y="1665539"/>
            <a:ext cx="5481458" cy="721384"/>
          </a:xfrm>
          <a:prstGeom prst="roundRect">
            <a:avLst>
              <a:gd name="adj" fmla="val 17605"/>
            </a:avLst>
          </a:prstGeom>
          <a:solidFill>
            <a:srgbClr val="FFFFFF"/>
          </a:solidFill>
          <a:ln/>
        </p:spPr>
      </p:sp>
      <p:pic>
        <p:nvPicPr>
          <p:cNvPr id="6" name="Image 0" descr="Globe"/>
          <p:cNvPicPr>
            <a:picLocks noChangeAspect="1"/>
          </p:cNvPicPr>
          <p:nvPr/>
        </p:nvPicPr>
        <p:blipFill>
          <a:blip r:embed="rId3"/>
          <a:srcRect t="-586" b="-586"/>
          <a:stretch/>
        </p:blipFill>
        <p:spPr>
          <a:xfrm>
            <a:off x="1003270" y="1911930"/>
            <a:ext cx="207124" cy="228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4694" y="1830608"/>
            <a:ext cx="4922405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Държавата издава </a:t>
            </a: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и цветни </a:t>
            </a: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космос, природа, фестивали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812770" y="2488459"/>
            <a:ext cx="5481458" cy="558740"/>
          </a:xfrm>
          <a:prstGeom prst="roundRect">
            <a:avLst>
              <a:gd name="adj" fmla="val 22730"/>
            </a:avLst>
          </a:prstGeom>
          <a:solidFill>
            <a:srgbClr val="FFFFFF"/>
          </a:solidFill>
          <a:ln/>
        </p:spPr>
      </p:sp>
      <p:pic>
        <p:nvPicPr>
          <p:cNvPr id="9" name="Image 1" descr="Lightni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03270" y="2653528"/>
            <a:ext cx="228600" cy="2286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46170" y="2669974"/>
            <a:ext cx="4948058" cy="221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Космическата тема е много </a:t>
            </a:r>
            <a:r>
              <a:rPr lang="en-US" sz="110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популярна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полети, космонавти, спътници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812770" y="3148741"/>
            <a:ext cx="5481458" cy="721384"/>
          </a:xfrm>
          <a:prstGeom prst="roundRect">
            <a:avLst>
              <a:gd name="adj" fmla="val 17605"/>
            </a:avLst>
          </a:prstGeom>
          <a:solidFill>
            <a:srgbClr val="FFFFFF"/>
          </a:solidFill>
          <a:ln/>
        </p:spPr>
      </p:sp>
      <p:pic>
        <p:nvPicPr>
          <p:cNvPr id="12" name="Image 2" descr="Users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03270" y="3395132"/>
            <a:ext cx="171450" cy="2286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89020" y="3313810"/>
            <a:ext cx="4959149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Българските марки от тази епоха са </a:t>
            </a: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търсени по цял свят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заради високото полиграфско качество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812770" y="3971661"/>
            <a:ext cx="5481458" cy="721384"/>
          </a:xfrm>
          <a:prstGeom prst="roundRect">
            <a:avLst>
              <a:gd name="adj" fmla="val 17605"/>
            </a:avLst>
          </a:prstGeom>
          <a:solidFill>
            <a:srgbClr val="FFFFFF"/>
          </a:solidFill>
          <a:ln/>
        </p:spPr>
      </p:sp>
      <p:pic>
        <p:nvPicPr>
          <p:cNvPr id="15" name="Image 3" descr="Book"/>
          <p:cNvPicPr>
            <a:picLocks noChangeAspect="1"/>
          </p:cNvPicPr>
          <p:nvPr/>
        </p:nvPicPr>
        <p:blipFill>
          <a:blip r:embed="rId6"/>
          <a:srcRect l="-429" r="-429"/>
          <a:stretch/>
        </p:blipFill>
        <p:spPr>
          <a:xfrm>
            <a:off x="1003270" y="4218059"/>
            <a:ext cx="211347" cy="2286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328917" y="4136737"/>
            <a:ext cx="4918055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от марките разказват за труда, индустрията и постиженията на страната</a:t>
            </a:r>
            <a:endParaRPr lang="en-US" sz="11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729" y="1665539"/>
            <a:ext cx="2460864" cy="22421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737" y="4218059"/>
            <a:ext cx="2344436" cy="201598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551" y="4218059"/>
            <a:ext cx="2460863" cy="20583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738" y="1640779"/>
            <a:ext cx="2344436" cy="22293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70" y="4806357"/>
            <a:ext cx="2220756" cy="16807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543" y="4804512"/>
            <a:ext cx="2211332" cy="1664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44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7 · БЪЛГАРИЯ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412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9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Съвременна филателия след 1989 г.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812770" y="1552395"/>
            <a:ext cx="5481458" cy="721384"/>
          </a:xfrm>
          <a:prstGeom prst="roundRect">
            <a:avLst>
              <a:gd name="adj" fmla="val 17605"/>
            </a:avLst>
          </a:prstGeom>
          <a:solidFill>
            <a:srgbClr val="FFFFFF"/>
          </a:solidFill>
          <a:ln/>
        </p:spPr>
      </p:sp>
      <p:pic>
        <p:nvPicPr>
          <p:cNvPr id="5" name="Image 0" descr="Globe"/>
          <p:cNvPicPr>
            <a:picLocks noChangeAspect="1"/>
          </p:cNvPicPr>
          <p:nvPr/>
        </p:nvPicPr>
        <p:blipFill>
          <a:blip r:embed="rId3"/>
          <a:srcRect l="-354" r="-354"/>
          <a:stretch/>
        </p:blipFill>
        <p:spPr>
          <a:xfrm>
            <a:off x="1003270" y="1798786"/>
            <a:ext cx="191848" cy="228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09418" y="1717464"/>
            <a:ext cx="4938139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България издава марки по международни </a:t>
            </a:r>
            <a:r>
              <a:rPr lang="en-US" sz="110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теми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EUROPA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ЮНЕСКО обекти, фолклор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812770" y="2375322"/>
            <a:ext cx="5481458" cy="721384"/>
          </a:xfrm>
          <a:prstGeom prst="roundRect">
            <a:avLst>
              <a:gd name="adj" fmla="val 17605"/>
            </a:avLst>
          </a:prstGeom>
          <a:solidFill>
            <a:srgbClr val="FFFFFF"/>
          </a:solidFill>
          <a:ln/>
        </p:spPr>
      </p:sp>
      <p:pic>
        <p:nvPicPr>
          <p:cNvPr id="8" name="Image 1" descr="Users"/>
          <p:cNvPicPr>
            <a:picLocks noChangeAspect="1"/>
          </p:cNvPicPr>
          <p:nvPr/>
        </p:nvPicPr>
        <p:blipFill>
          <a:blip r:embed="rId4"/>
          <a:srcRect t="-455" b="-455"/>
          <a:stretch/>
        </p:blipFill>
        <p:spPr>
          <a:xfrm>
            <a:off x="1003270" y="2621713"/>
            <a:ext cx="213953" cy="2286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31523" y="2540391"/>
            <a:ext cx="4915371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Клубовете и младежките организации отново растат, с международно участие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812770" y="3198242"/>
            <a:ext cx="5481458" cy="721384"/>
          </a:xfrm>
          <a:prstGeom prst="roundRect">
            <a:avLst>
              <a:gd name="adj" fmla="val 17605"/>
            </a:avLst>
          </a:prstGeom>
          <a:solidFill>
            <a:srgbClr val="FFFFFF"/>
          </a:solidFill>
          <a:ln/>
        </p:spPr>
      </p:sp>
      <p:pic>
        <p:nvPicPr>
          <p:cNvPr id="11" name="Image 2" descr="Code"/>
          <p:cNvPicPr>
            <a:picLocks noChangeAspect="1"/>
          </p:cNvPicPr>
          <p:nvPr/>
        </p:nvPicPr>
        <p:blipFill>
          <a:blip r:embed="rId5"/>
          <a:srcRect t="-286" b="-286"/>
          <a:stretch/>
        </p:blipFill>
        <p:spPr>
          <a:xfrm>
            <a:off x="1003270" y="3444639"/>
            <a:ext cx="214672" cy="2286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32242" y="3363317"/>
            <a:ext cx="4914630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Дигитални каталози и онлайн търгове правят хобито лесно достъпно за всеки</a:t>
            </a:r>
            <a:endParaRPr lang="en-US" sz="1100" dirty="0"/>
          </a:p>
        </p:txBody>
      </p:sp>
      <p:sp>
        <p:nvSpPr>
          <p:cNvPr id="13" name="Shape 8"/>
          <p:cNvSpPr/>
          <p:nvPr/>
        </p:nvSpPr>
        <p:spPr>
          <a:xfrm>
            <a:off x="812770" y="4021169"/>
            <a:ext cx="5481458" cy="721384"/>
          </a:xfrm>
          <a:prstGeom prst="roundRect">
            <a:avLst>
              <a:gd name="adj" fmla="val 17605"/>
            </a:avLst>
          </a:prstGeom>
          <a:solidFill>
            <a:srgbClr val="FFFFFF"/>
          </a:solidFill>
          <a:ln/>
        </p:spPr>
      </p:sp>
      <p:pic>
        <p:nvPicPr>
          <p:cNvPr id="14" name="Image 3" descr="Star"/>
          <p:cNvPicPr>
            <a:picLocks noChangeAspect="1"/>
          </p:cNvPicPr>
          <p:nvPr/>
        </p:nvPicPr>
        <p:blipFill>
          <a:blip r:embed="rId6"/>
          <a:srcRect l="-472" r="-472"/>
          <a:stretch/>
        </p:blipFill>
        <p:spPr>
          <a:xfrm>
            <a:off x="1003270" y="4267560"/>
            <a:ext cx="211527" cy="2286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29097" y="4186238"/>
            <a:ext cx="4917870" cy="416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Марките с високо художествено качество са търсени от колекционери по света</a:t>
            </a:r>
            <a:endParaRPr lang="en-US" sz="11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623" y="1839111"/>
            <a:ext cx="2414071" cy="2392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528" y="1858059"/>
            <a:ext cx="2915795" cy="23711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70" y="4907622"/>
            <a:ext cx="2326304" cy="16318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811" y="4904256"/>
            <a:ext cx="2198520" cy="16352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69" y="4904256"/>
            <a:ext cx="2131258" cy="16318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634" y="4907622"/>
            <a:ext cx="2635524" cy="16382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44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8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4387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55"/>
              </a:lnSpc>
              <a:buNone/>
            </a:pPr>
            <a:r>
              <a:rPr lang="en-US" sz="31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Сгрешени </a:t>
            </a:r>
            <a:r>
              <a:rPr lang="en-US" sz="3100" b="1" i="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</a:t>
            </a:r>
            <a:r>
              <a:rPr lang="en-US" sz="31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100" b="1" i="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31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Обърнатата конница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1787516" y="3267283"/>
            <a:ext cx="787592" cy="221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 А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1787516" y="5356515"/>
            <a:ext cx="787592" cy="221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 Б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4089190" y="2528081"/>
            <a:ext cx="7290040" cy="778893"/>
          </a:xfrm>
          <a:prstGeom prst="roundRect">
            <a:avLst>
              <a:gd name="adj" fmla="val 19566"/>
            </a:avLst>
          </a:prstGeom>
          <a:solidFill>
            <a:srgbClr val="2B2250"/>
          </a:solidFill>
          <a:ln/>
        </p:spPr>
        <p:txBody>
          <a:bodyPr wrap="square" lIns="183964" tIns="133164" rIns="0" bIns="107644" rtlCol="0" anchor="t">
            <a:normAutofit/>
          </a:bodyPr>
          <a:lstStyle/>
          <a:p>
            <a:pPr marL="0" indent="0" algn="l">
              <a:lnSpc>
                <a:spcPts val="1668"/>
              </a:lnSpc>
              <a:buNone/>
            </a:pPr>
            <a:r>
              <a:rPr lang="en-US" sz="115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двете марки са от 1911 г. </a:t>
            </a:r>
            <a:r>
              <a:rPr lang="en-US" sz="1150" b="1" dirty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 А струва </a:t>
            </a:r>
            <a:r>
              <a:rPr lang="en-US" sz="1150" b="1" dirty="0" err="1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няколко</a:t>
            </a:r>
            <a:r>
              <a:rPr lang="en-US" sz="1150" b="1" dirty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bg-BG" sz="1150" b="1" dirty="0" smtClean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</a:t>
            </a:r>
            <a:r>
              <a:rPr lang="en-US" sz="1150" b="1" dirty="0" smtClean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150" b="1" dirty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Марка Б </a:t>
            </a:r>
            <a:r>
              <a:rPr lang="en-US" sz="1150" b="1" dirty="0" smtClean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bg-BG" sz="1150" b="1" dirty="0" smtClean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десет</a:t>
            </a:r>
            <a:r>
              <a:rPr lang="en-US" sz="1150" b="1" dirty="0" smtClean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50" b="1" dirty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хиляди!</a:t>
            </a:r>
            <a:r>
              <a:rPr lang="en-US" sz="115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Можете ли да познаете защо?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089190" y="3408511"/>
            <a:ext cx="7290040" cy="811332"/>
          </a:xfrm>
          <a:prstGeom prst="roundRect">
            <a:avLst>
              <a:gd name="adj" fmla="val 18784"/>
            </a:avLst>
          </a:prstGeom>
          <a:solidFill>
            <a:srgbClr val="FFF3D6"/>
          </a:solidFill>
          <a:ln/>
        </p:spPr>
      </p:sp>
      <p:sp>
        <p:nvSpPr>
          <p:cNvPr id="14" name="Text 10"/>
          <p:cNvSpPr/>
          <p:nvPr/>
        </p:nvSpPr>
        <p:spPr>
          <a:xfrm>
            <a:off x="4317790" y="3586256"/>
            <a:ext cx="7037825" cy="22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95"/>
              </a:lnSpc>
              <a:buNone/>
            </a:pP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Марка Б картинката в средата е отпечатана </a:t>
            </a:r>
            <a:r>
              <a:rPr lang="en-US" sz="11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обърната </a:t>
            </a:r>
            <a:r>
              <a:rPr lang="en-US" sz="1100" b="1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наопаки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1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грешка на машината!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317790" y="3839567"/>
            <a:ext cx="7037825" cy="22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95"/>
              </a:lnSpc>
              <a:buNone/>
            </a:pPr>
            <a:r>
              <a:rPr lang="en-US" sz="1100" b="1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Стойността идва от рядкостта, не от </a:t>
            </a:r>
            <a:r>
              <a:rPr lang="en-US" sz="1100" b="1" dirty="0" err="1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красотата</a:t>
            </a:r>
            <a:r>
              <a:rPr lang="en-US" sz="1100" b="1" dirty="0" smtClean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r>
              <a:rPr lang="bg-BG" sz="1100" b="1" dirty="0" smtClean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Известни са около 30 броя!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126058" y="4397589"/>
            <a:ext cx="7838780" cy="1665378"/>
          </a:xfrm>
          <a:prstGeom prst="roundRect">
            <a:avLst>
              <a:gd name="adj" fmla="val 23257"/>
            </a:avLst>
          </a:prstGeom>
          <a:solidFill>
            <a:srgbClr val="E8F8F6"/>
          </a:solidFill>
          <a:ln/>
        </p:spPr>
      </p:sp>
      <p:pic>
        <p:nvPicPr>
          <p:cNvPr id="17" name="Image 2" descr="Activity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26058" y="4903367"/>
            <a:ext cx="241270" cy="24127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685221" y="4950309"/>
            <a:ext cx="3450566" cy="62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Бонус:</a:t>
            </a:r>
            <a:r>
              <a:rPr lang="en-US" sz="10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Най-известният подобен случай в света е американската „Inverted Jenny“ от 1918 г. </a:t>
            </a:r>
            <a:r>
              <a:rPr lang="en-US" sz="105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0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обърнат самолет, същата причина.</a:t>
            </a:r>
            <a:endParaRPr lang="en-US" sz="105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11" y="1533312"/>
            <a:ext cx="2545727" cy="169505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11" y="3670810"/>
            <a:ext cx="2545727" cy="16857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249" y="4513790"/>
            <a:ext cx="1622844" cy="1432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914" y="4511306"/>
            <a:ext cx="1668544" cy="1431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0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38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9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4387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55"/>
              </a:lnSpc>
              <a:buNone/>
            </a:pPr>
            <a:r>
              <a:rPr lang="en-US" sz="31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Съвременните колекционери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812770" y="1439354"/>
            <a:ext cx="10883453" cy="256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изглежда хобито днес?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12770" y="1873548"/>
            <a:ext cx="3420553" cy="1939775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/>
        </p:spPr>
      </p:sp>
      <p:pic>
        <p:nvPicPr>
          <p:cNvPr id="6" name="Image 0" descr="User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15940" y="2076723"/>
            <a:ext cx="279370" cy="27937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15940" y="2444961"/>
            <a:ext cx="3104640" cy="22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 общности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015940" y="2731877"/>
            <a:ext cx="3104640" cy="188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3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Форуми и групи свързват колекционери от цял свят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4385723" y="1873548"/>
            <a:ext cx="3420553" cy="1939775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/>
        </p:spPr>
      </p:sp>
      <p:pic>
        <p:nvPicPr>
          <p:cNvPr id="10" name="Image 1" descr="Databa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88894" y="2076723"/>
            <a:ext cx="279370" cy="27937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88894" y="2444961"/>
            <a:ext cx="3104640" cy="22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Дигитални каталози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588894" y="2731877"/>
            <a:ext cx="3217383" cy="188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3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Намираш и сравняваш марки за секунди, не с часове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7958677" y="1873548"/>
            <a:ext cx="3420553" cy="1939775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/>
        </p:spPr>
      </p:sp>
      <p:pic>
        <p:nvPicPr>
          <p:cNvPr id="14" name="Image 2" descr="Glob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61847" y="2076723"/>
            <a:ext cx="279370" cy="27937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161847" y="2444961"/>
            <a:ext cx="3104640" cy="22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Виртуални изложби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8161847" y="2731877"/>
            <a:ext cx="3104640" cy="351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3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Показваш колекцията си на хора от други държави без да пътуваш</a:t>
            </a:r>
            <a:endParaRPr lang="en-US" sz="950" dirty="0"/>
          </a:p>
        </p:txBody>
      </p:sp>
      <p:sp>
        <p:nvSpPr>
          <p:cNvPr id="17" name="Shape 12"/>
          <p:cNvSpPr/>
          <p:nvPr/>
        </p:nvSpPr>
        <p:spPr>
          <a:xfrm>
            <a:off x="812770" y="3965724"/>
            <a:ext cx="3420553" cy="1939775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/>
        </p:spPr>
      </p:sp>
      <p:pic>
        <p:nvPicPr>
          <p:cNvPr id="18" name="Image 3" descr="GraduationCap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15940" y="4168899"/>
            <a:ext cx="279370" cy="27937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015940" y="4537137"/>
            <a:ext cx="3104640" cy="22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Млади клубове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1015940" y="4824053"/>
            <a:ext cx="3104640" cy="351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3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повече деца и тийнейджъри се включват в хобито</a:t>
            </a:r>
            <a:endParaRPr lang="en-US" sz="950" dirty="0"/>
          </a:p>
        </p:txBody>
      </p:sp>
      <p:sp>
        <p:nvSpPr>
          <p:cNvPr id="21" name="Shape 15"/>
          <p:cNvSpPr/>
          <p:nvPr/>
        </p:nvSpPr>
        <p:spPr>
          <a:xfrm>
            <a:off x="4385723" y="3965724"/>
            <a:ext cx="3420553" cy="1939775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/>
        </p:spPr>
      </p:sp>
      <p:pic>
        <p:nvPicPr>
          <p:cNvPr id="22" name="Image 4" descr="Activity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588894" y="4168899"/>
            <a:ext cx="279370" cy="27937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4588894" y="4537137"/>
            <a:ext cx="3104640" cy="22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 експертиза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4588894" y="4824053"/>
            <a:ext cx="3104640" cy="351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3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Специална светлина и анализи разкриват фалшификати</a:t>
            </a:r>
            <a:endParaRPr lang="en-US" sz="950" dirty="0"/>
          </a:p>
        </p:txBody>
      </p:sp>
      <p:sp>
        <p:nvSpPr>
          <p:cNvPr id="25" name="Shape 18"/>
          <p:cNvSpPr/>
          <p:nvPr/>
        </p:nvSpPr>
        <p:spPr>
          <a:xfrm>
            <a:off x="7958677" y="3965724"/>
            <a:ext cx="3420553" cy="1939775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/>
        </p:spPr>
      </p:sp>
      <p:pic>
        <p:nvPicPr>
          <p:cNvPr id="26" name="Image 5" descr="ThumbsUp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161847" y="4168899"/>
            <a:ext cx="279370" cy="27937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8161847" y="4537137"/>
            <a:ext cx="3104640" cy="22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 търгове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8161847" y="4824053"/>
            <a:ext cx="3217383" cy="188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83"/>
              </a:lnSpc>
              <a:buNone/>
            </a:pPr>
            <a:r>
              <a:rPr lang="en-US" sz="95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Купуваш и продаваш марки директно от телефона си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38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2EC4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9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4387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55"/>
              </a:lnSpc>
              <a:buNone/>
            </a:pPr>
            <a:r>
              <a:rPr lang="en-US" sz="3100" b="1" i="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Посткросинг</a:t>
            </a:r>
            <a:r>
              <a:rPr lang="en-US" sz="31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100" b="1" i="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31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пощенски приятели по света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812770" y="1566329"/>
            <a:ext cx="542192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Посткросинг е игра, в която си разменяш истински пощенски картички със случайни хора по целия </a:t>
            </a:r>
            <a:r>
              <a:rPr lang="en-US" sz="120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</a:t>
            </a:r>
            <a:r>
              <a:rPr lang="en-US" sz="12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2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всяка носи марка от своята страна!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12770" y="2112392"/>
            <a:ext cx="5264000" cy="545980"/>
          </a:xfrm>
          <a:prstGeom prst="roundRect">
            <a:avLst>
              <a:gd name="adj" fmla="val 23261"/>
            </a:avLst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990510" y="2252030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FFEAE8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330"/>
              </a:lnSpc>
              <a:buNone/>
            </a:pPr>
            <a:r>
              <a:rPr lang="en-US" sz="950" b="1" dirty="0">
                <a:solidFill>
                  <a:srgbClr val="FF6B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358750" y="2296517"/>
            <a:ext cx="3409914" cy="203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Регистрираш се на сайта с помощта на родител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812770" y="2747243"/>
            <a:ext cx="5264000" cy="545980"/>
          </a:xfrm>
          <a:prstGeom prst="roundRect">
            <a:avLst>
              <a:gd name="adj" fmla="val 23261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990510" y="2886881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FFF3D6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330"/>
              </a:lnSpc>
              <a:buNone/>
            </a:pPr>
            <a:r>
              <a:rPr lang="en-US" sz="950" b="1" dirty="0">
                <a:solidFill>
                  <a:srgbClr val="E0A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358750" y="2931368"/>
            <a:ext cx="3069171" cy="203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Получаваш случаен адрес някъде по света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812770" y="3382094"/>
            <a:ext cx="5264000" cy="545980"/>
          </a:xfrm>
          <a:prstGeom prst="roundRect">
            <a:avLst>
              <a:gd name="adj" fmla="val 23261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990510" y="352173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E8F8F6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330"/>
              </a:lnSpc>
              <a:buNone/>
            </a:pPr>
            <a:r>
              <a:rPr lang="en-US" sz="950" b="1" dirty="0">
                <a:solidFill>
                  <a:srgbClr val="2EC4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358750" y="3566220"/>
            <a:ext cx="3017951" cy="203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Изпращаш картичка с марка на този човек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12770" y="4016946"/>
            <a:ext cx="5264000" cy="545980"/>
          </a:xfrm>
          <a:prstGeom prst="roundRect">
            <a:avLst>
              <a:gd name="adj" fmla="val 23261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990510" y="4156583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F0ECF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330"/>
              </a:lnSpc>
              <a:buNone/>
            </a:pPr>
            <a:r>
              <a:rPr lang="en-US" sz="950" b="1" dirty="0">
                <a:solidFill>
                  <a:srgbClr val="6B5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1358750" y="4201071"/>
            <a:ext cx="4705063" cy="203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Получаваш картички от други </a:t>
            </a:r>
            <a:r>
              <a:rPr lang="en-US" sz="100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хора</a:t>
            </a:r>
            <a:r>
              <a:rPr lang="en-US" sz="10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0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нови марки за колекцията!</a:t>
            </a:r>
            <a:endParaRPr lang="en-US" sz="10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918" y="1566329"/>
            <a:ext cx="5015813" cy="4560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B2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70" y="711138"/>
            <a:ext cx="10883453" cy="23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FFC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9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70" y="975233"/>
            <a:ext cx="10883453" cy="425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000" b="1" i="0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Най-луди марки на света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770" y="1762338"/>
            <a:ext cx="2536885" cy="3606830"/>
          </a:xfrm>
          <a:prstGeom prst="roundRect">
            <a:avLst>
              <a:gd name="adj" fmla="val 5006"/>
            </a:avLst>
          </a:prstGeom>
          <a:solidFill>
            <a:srgbClr val="352A5E"/>
          </a:solidFill>
          <a:ln/>
        </p:spPr>
      </p:sp>
      <p:pic>
        <p:nvPicPr>
          <p:cNvPr id="5" name="Image 0" descr="Light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65170" y="1914738"/>
            <a:ext cx="228600" cy="228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5170" y="2219538"/>
            <a:ext cx="2299047" cy="193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Холограмни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965170" y="2463418"/>
            <a:ext cx="2299047" cy="1574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40"/>
              </a:lnSpc>
              <a:buNone/>
            </a:pPr>
            <a:r>
              <a:rPr lang="en-US" sz="80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Сменят картината, когато ги завъртиш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3489295" y="1762338"/>
            <a:ext cx="2536885" cy="3606830"/>
          </a:xfrm>
          <a:prstGeom prst="roundRect">
            <a:avLst>
              <a:gd name="adj" fmla="val 5006"/>
            </a:avLst>
          </a:prstGeom>
          <a:solidFill>
            <a:srgbClr val="352A5E"/>
          </a:solidFill>
          <a:ln/>
        </p:spPr>
      </p:sp>
      <p:pic>
        <p:nvPicPr>
          <p:cNvPr id="9" name="Image 1" descr="Activity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41695" y="1914738"/>
            <a:ext cx="228600" cy="2286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641695" y="2219538"/>
            <a:ext cx="2299047" cy="193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Ароматни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3641695" y="2463418"/>
            <a:ext cx="2299047" cy="1574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40"/>
              </a:lnSpc>
              <a:buNone/>
            </a:pPr>
            <a:r>
              <a:rPr lang="en-US" sz="80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Миришат на шоколад, цветя или плодове!</a:t>
            </a:r>
            <a:endParaRPr lang="en-US" sz="800" dirty="0"/>
          </a:p>
        </p:txBody>
      </p:sp>
      <p:sp>
        <p:nvSpPr>
          <p:cNvPr id="12" name="Shape 8"/>
          <p:cNvSpPr/>
          <p:nvPr/>
        </p:nvSpPr>
        <p:spPr>
          <a:xfrm>
            <a:off x="6165820" y="1762338"/>
            <a:ext cx="2536885" cy="3606830"/>
          </a:xfrm>
          <a:prstGeom prst="roundRect">
            <a:avLst>
              <a:gd name="adj" fmla="val 5006"/>
            </a:avLst>
          </a:prstGeom>
          <a:solidFill>
            <a:srgbClr val="352A5E"/>
          </a:solidFill>
          <a:ln/>
        </p:spPr>
      </p:sp>
      <p:pic>
        <p:nvPicPr>
          <p:cNvPr id="13" name="Image 2" descr="Cod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18220" y="1914738"/>
            <a:ext cx="228600" cy="2286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318220" y="2219538"/>
            <a:ext cx="2299047" cy="193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QR код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6318220" y="2463418"/>
            <a:ext cx="2299047" cy="289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40"/>
              </a:lnSpc>
              <a:buNone/>
            </a:pPr>
            <a:r>
              <a:rPr lang="en-US" sz="80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Сканираш с телефон и гледаш анимация или видео</a:t>
            </a:r>
            <a:endParaRPr lang="en-US" sz="800" dirty="0"/>
          </a:p>
        </p:txBody>
      </p:sp>
      <p:sp>
        <p:nvSpPr>
          <p:cNvPr id="16" name="Shape 11"/>
          <p:cNvSpPr/>
          <p:nvPr/>
        </p:nvSpPr>
        <p:spPr>
          <a:xfrm>
            <a:off x="8842346" y="1762338"/>
            <a:ext cx="2536885" cy="3606830"/>
          </a:xfrm>
          <a:prstGeom prst="roundRect">
            <a:avLst>
              <a:gd name="adj" fmla="val 5006"/>
            </a:avLst>
          </a:prstGeom>
          <a:solidFill>
            <a:srgbClr val="352A5E"/>
          </a:solidFill>
          <a:ln/>
        </p:spPr>
      </p:sp>
      <p:pic>
        <p:nvPicPr>
          <p:cNvPr id="17" name="Image 3" descr="Star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994746" y="1914738"/>
            <a:ext cx="228600" cy="2286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994746" y="2219538"/>
            <a:ext cx="2299047" cy="193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FFF8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Необичайна форма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8994746" y="2463418"/>
            <a:ext cx="2299047" cy="289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40"/>
              </a:lnSpc>
              <a:buNone/>
            </a:pPr>
            <a:r>
              <a:rPr lang="en-US" sz="800" dirty="0">
                <a:solidFill>
                  <a:srgbClr val="E8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Кръгли, във формата на сърце, държава или животно</a:t>
            </a:r>
            <a:endParaRPr lang="en-US" sz="8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29" y="3053706"/>
            <a:ext cx="2298192" cy="156057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705" y="3053706"/>
            <a:ext cx="2342037" cy="177671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076" y="3180812"/>
            <a:ext cx="2352362" cy="143347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747" y="2918103"/>
            <a:ext cx="2225882" cy="2225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C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470" y="698475"/>
            <a:ext cx="482540" cy="482540"/>
          </a:xfrm>
          <a:prstGeom prst="roundRect">
            <a:avLst>
              <a:gd name="adj" fmla="val 50000"/>
            </a:avLst>
          </a:prstGeom>
          <a:solidFill>
            <a:srgbClr val="2B2250"/>
          </a:solidFill>
          <a:ln/>
        </p:spPr>
      </p:sp>
      <p:pic>
        <p:nvPicPr>
          <p:cNvPr id="3" name="Image 0" descr="Star"/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812770" y="812775"/>
            <a:ext cx="253940" cy="2539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49000" y="95250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FF6B5F"/>
          </a:solidFill>
          <a:ln/>
        </p:spPr>
      </p:sp>
      <p:pic>
        <p:nvPicPr>
          <p:cNvPr id="5" name="Image 1" descr="Check"/>
          <p:cNvPicPr>
            <a:picLocks noChangeAspect="1"/>
          </p:cNvPicPr>
          <p:nvPr/>
        </p:nvPicPr>
        <p:blipFill>
          <a:blip r:embed="rId28"/>
          <a:srcRect/>
          <a:stretch/>
        </p:blipFill>
        <p:spPr>
          <a:xfrm>
            <a:off x="11137871" y="1041375"/>
            <a:ext cx="203170" cy="20317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495649" y="1966666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2EC4B6"/>
          </a:solidFill>
          <a:ln/>
        </p:spPr>
      </p:sp>
      <p:pic>
        <p:nvPicPr>
          <p:cNvPr id="7" name="Image 2" descr="Globe"/>
          <p:cNvPicPr>
            <a:picLocks noChangeAspect="1"/>
          </p:cNvPicPr>
          <p:nvPr/>
        </p:nvPicPr>
        <p:blipFill>
          <a:blip r:embed="rId29"/>
          <a:srcRect/>
          <a:stretch/>
        </p:blipFill>
        <p:spPr>
          <a:xfrm>
            <a:off x="622664" y="2093681"/>
            <a:ext cx="279370" cy="279370"/>
          </a:xfrm>
          <a:prstGeom prst="rect">
            <a:avLst/>
          </a:prstGeom>
        </p:spPr>
      </p:pic>
      <p:sp>
        <p:nvSpPr>
          <p:cNvPr id="8" name="Text 3"/>
          <p:cNvSpPr>
            <a:spLocks noGrp="1"/>
          </p:cNvSpPr>
          <p:nvPr>
            <p:ph type="title"/>
          </p:nvPr>
        </p:nvSpPr>
        <p:spPr>
          <a:xfrm>
            <a:off x="1627733" y="1112875"/>
            <a:ext cx="8936535" cy="6120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20"/>
              </a:lnSpc>
              <a:buNone/>
            </a:pPr>
            <a:r>
              <a:rPr lang="en-US" sz="4200" b="1" i="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Благодарим за вниманието!</a:t>
            </a:r>
            <a:endParaRPr lang="en-US" sz="4200" dirty="0"/>
          </a:p>
        </p:txBody>
      </p:sp>
      <p:sp>
        <p:nvSpPr>
          <p:cNvPr id="9" name="Text 4"/>
          <p:cNvSpPr/>
          <p:nvPr/>
        </p:nvSpPr>
        <p:spPr>
          <a:xfrm>
            <a:off x="2008158" y="1877306"/>
            <a:ext cx="8175595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Минахме през цялото </a:t>
            </a:r>
            <a:r>
              <a:rPr lang="en-US" sz="1500" dirty="0" err="1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</a:t>
            </a:r>
            <a:r>
              <a:rPr lang="en-US" sz="15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smtClean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</a:t>
            </a:r>
            <a:r>
              <a:rPr lang="en-US" sz="1500" dirty="0">
                <a:solidFill>
                  <a:srgbClr val="2B2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думата „филателия“, през инструментите и рядкостта, до България, грешните марки и посткросинга. Сега знаете повече от повечето възрастни!</a:t>
            </a:r>
            <a:endParaRPr lang="en-US" sz="1500" dirty="0"/>
          </a:p>
        </p:txBody>
      </p:sp>
      <p:pic>
        <p:nvPicPr>
          <p:cNvPr id="11" name="PixVerse_V5.5_Image_Text_540P_The_animation_ev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768196" y="2932413"/>
            <a:ext cx="2004102" cy="1346022"/>
          </a:xfrm>
          <a:prstGeom prst="rect">
            <a:avLst/>
          </a:prstGeom>
        </p:spPr>
      </p:pic>
      <p:pic>
        <p:nvPicPr>
          <p:cNvPr id="12" name="PixVerse_V5.5_Image_Text_540P_The_animation_ca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68197" y="4347187"/>
            <a:ext cx="1446524" cy="1928699"/>
          </a:xfrm>
          <a:prstGeom prst="rect">
            <a:avLst/>
          </a:prstGeom>
        </p:spPr>
      </p:pic>
      <p:pic>
        <p:nvPicPr>
          <p:cNvPr id="13" name="PixVerse_V5.5_Image_Text_540P_A_Bulgarian_post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2319218" y="4347188"/>
            <a:ext cx="1386252" cy="1928698"/>
          </a:xfrm>
          <a:prstGeom prst="rect">
            <a:avLst/>
          </a:prstGeom>
        </p:spPr>
      </p:pic>
      <p:pic>
        <p:nvPicPr>
          <p:cNvPr id="14" name="ElevenLabs_video_veo-3-1-fast_This postage..._2026-01-02T15_31_40 (online-video-cutter.com)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2861170" y="2928260"/>
            <a:ext cx="1635487" cy="1350175"/>
          </a:xfrm>
          <a:prstGeom prst="rect">
            <a:avLst/>
          </a:prstGeom>
        </p:spPr>
      </p:pic>
      <p:pic>
        <p:nvPicPr>
          <p:cNvPr id="15" name="PixVerse_V5.5_Image_Text_540P_This_Bulgarian_p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3787493" y="4347189"/>
            <a:ext cx="1175076" cy="1928697"/>
          </a:xfrm>
          <a:prstGeom prst="rect">
            <a:avLst/>
          </a:prstGeom>
        </p:spPr>
      </p:pic>
      <p:pic>
        <p:nvPicPr>
          <p:cNvPr id="16" name="PixVerse_V5.5_Image_Text_540P_Animate_the_Bulg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4570595" y="2925703"/>
            <a:ext cx="2013394" cy="1352731"/>
          </a:xfrm>
          <a:prstGeom prst="rect">
            <a:avLst/>
          </a:prstGeom>
        </p:spPr>
      </p:pic>
      <p:pic>
        <p:nvPicPr>
          <p:cNvPr id="17" name="PixVerse_V5.5_Image_Text_540P_The_animation_em (2)">
            <a:hlinkClick r:id="" action="ppaction://media"/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6"/>
          <a:stretch>
            <a:fillRect/>
          </a:stretch>
        </p:blipFill>
        <p:spPr>
          <a:xfrm>
            <a:off x="6685575" y="2915716"/>
            <a:ext cx="1816839" cy="1362718"/>
          </a:xfrm>
          <a:prstGeom prst="rect">
            <a:avLst/>
          </a:prstGeom>
        </p:spPr>
      </p:pic>
      <p:pic>
        <p:nvPicPr>
          <p:cNvPr id="18" name="PixVerse_V5.5_Image_Text_540P_The_animation_bl (1)">
            <a:hlinkClick r:id="" action="ppaction://media"/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5023325" y="4347189"/>
            <a:ext cx="1778603" cy="1929575"/>
          </a:xfrm>
          <a:prstGeom prst="rect">
            <a:avLst/>
          </a:prstGeom>
        </p:spPr>
      </p:pic>
      <p:pic>
        <p:nvPicPr>
          <p:cNvPr id="19" name="Output">
            <a:hlinkClick r:id="" action="ppaction://media"/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8604000" y="2912301"/>
            <a:ext cx="1649479" cy="1366133"/>
          </a:xfrm>
          <a:prstGeom prst="rect">
            <a:avLst/>
          </a:prstGeom>
        </p:spPr>
      </p:pic>
      <p:pic>
        <p:nvPicPr>
          <p:cNvPr id="20" name="PixVerse_V5.5_Image_Text_540P_The_animation_pa (7)">
            <a:hlinkClick r:id="" action="ppaction://media"/>
          </p:cNvPr>
          <p:cNvPicPr>
            <a:picLocks noChangeAspect="1"/>
          </p:cNvPicPr>
          <p:nvPr>
            <a:vide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6862685" y="4347188"/>
            <a:ext cx="1928698" cy="1928698"/>
          </a:xfrm>
          <a:prstGeom prst="rect">
            <a:avLst/>
          </a:prstGeom>
        </p:spPr>
      </p:pic>
      <p:pic>
        <p:nvPicPr>
          <p:cNvPr id="21" name="PixVerse_V5.5_Image_Text_540P_The_animation_pa (8)">
            <a:hlinkClick r:id="" action="ppaction://media"/>
          </p:cNvPr>
          <p:cNvPicPr>
            <a:picLocks noChangeAspect="1"/>
          </p:cNvPicPr>
          <p:nvPr>
            <a:vide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10333806" y="2899924"/>
            <a:ext cx="1076962" cy="1378511"/>
          </a:xfrm>
          <a:prstGeom prst="rect">
            <a:avLst/>
          </a:prstGeom>
        </p:spPr>
      </p:pic>
      <p:pic>
        <p:nvPicPr>
          <p:cNvPr id="23" name="PixVerse_V5.5_Image_Text_540P_The_animation_ho (5)">
            <a:hlinkClick r:id="" action="ppaction://media"/>
          </p:cNvPr>
          <p:cNvPicPr>
            <a:picLocks noChangeAspect="1"/>
          </p:cNvPicPr>
          <p:nvPr>
            <a:vide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41"/>
          <a:stretch>
            <a:fillRect/>
          </a:stretch>
        </p:blipFill>
        <p:spPr>
          <a:xfrm>
            <a:off x="8852140" y="4347189"/>
            <a:ext cx="2577860" cy="19335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79240" y="6417646"/>
            <a:ext cx="4963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400" dirty="0" smtClean="0">
                <a:solidFill>
                  <a:schemeClr val="bg1"/>
                </a:solidFill>
              </a:rPr>
              <a:t>Михаил Петров – Филателия България – Нова генерация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5760" y="6332251"/>
            <a:ext cx="350006" cy="350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6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04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4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4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04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4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004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08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04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4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004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3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35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36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video>
              <p:cMediaNode vol="80000">
                <p:cTn id="37" repeatCount="indefinite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38" repeatCount="indefinite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39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video>
              <p:cMediaNode vol="80000">
                <p:cTn id="4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Филателия: Голямото приключение">
  <a:themeElements>
    <a:clrScheme name="Филателия: Голямото приключение">
      <a:dk1>
        <a:srgbClr val="2B2250"/>
      </a:dk1>
      <a:lt1>
        <a:srgbClr val="FFF8ED"/>
      </a:lt1>
      <a:dk2>
        <a:srgbClr val="605877"/>
      </a:dk2>
      <a:lt2>
        <a:srgbClr val="EAE3DD"/>
      </a:lt2>
      <a:accent1>
        <a:srgbClr val="6B5BD6"/>
      </a:accent1>
      <a:accent2>
        <a:srgbClr val="FF6B5F"/>
      </a:accent2>
      <a:accent3>
        <a:srgbClr val="2EC4B6"/>
      </a:accent3>
      <a:accent4>
        <a:srgbClr val="FFC43D"/>
      </a:accent4>
      <a:accent5>
        <a:srgbClr val="1C8E85"/>
      </a:accent5>
      <a:accent6>
        <a:srgbClr val="E0A300"/>
      </a:accent6>
      <a:hlink>
        <a:srgbClr val="0563C1"/>
      </a:hlink>
      <a:folHlink>
        <a:srgbClr val="954F72"/>
      </a:folHlink>
    </a:clrScheme>
    <a:fontScheme name="Филателия: Голямото приключение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1541</Words>
  <Application>Microsoft Office PowerPoint</Application>
  <PresentationFormat>Widescreen</PresentationFormat>
  <Paragraphs>207</Paragraphs>
  <Slides>19</Slides>
  <Notes>19</Notes>
  <HiddenSlides>0</HiddenSlides>
  <MMClips>13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Филателия: Голямото приключение</vt:lpstr>
      <vt:lpstr>ФИЛАТЕЛИЯ</vt:lpstr>
      <vt:lpstr>Какво е филателия?</vt:lpstr>
      <vt:lpstr>Инструменти на филателиста</vt:lpstr>
      <vt:lpstr>Защо една марка е рядка и скъпа?</vt:lpstr>
      <vt:lpstr>Какво събират филателистите?</vt:lpstr>
      <vt:lpstr>Тематична филателия</vt:lpstr>
      <vt:lpstr>Класически теми за колекция</vt:lpstr>
      <vt:lpstr>А какво издават пощите за нас?</vt:lpstr>
      <vt:lpstr>Магически светове върху марки</vt:lpstr>
      <vt:lpstr>Анимета, игри и комикси</vt:lpstr>
      <vt:lpstr>Първата българска пощенска марка - „Сантими“</vt:lpstr>
      <vt:lpstr>Филателията до 1944 г.</vt:lpstr>
      <vt:lpstr>Филателията 1944 – 1989 г.</vt:lpstr>
      <vt:lpstr>Съвременна филателия след 1989 г.</vt:lpstr>
      <vt:lpstr>Сгрешени марки - Обърнатата конница</vt:lpstr>
      <vt:lpstr>Съвременните колекционери</vt:lpstr>
      <vt:lpstr>Посткросинг - пощенски приятели по света</vt:lpstr>
      <vt:lpstr>Най-луди марки на света</vt:lpstr>
      <vt:lpstr>Благодарим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Филателия: Голямото приключение</dc:title>
  <dc:subject/>
  <dc:creator>Misho</dc:creator>
  <cp:lastModifiedBy>User</cp:lastModifiedBy>
  <cp:revision>25</cp:revision>
  <dcterms:created xsi:type="dcterms:W3CDTF">2026-10-01T17:25:45Z</dcterms:created>
  <dcterms:modified xsi:type="dcterms:W3CDTF">2026-10-03T08:51:55Z</dcterms:modified>
</cp:coreProperties>
</file>